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19"/>
  </p:notesMasterIdLst>
  <p:sldIdLst>
    <p:sldId id="256" r:id="rId2"/>
    <p:sldId id="310" r:id="rId3"/>
    <p:sldId id="259" r:id="rId4"/>
    <p:sldId id="317" r:id="rId5"/>
    <p:sldId id="318" r:id="rId6"/>
    <p:sldId id="319" r:id="rId7"/>
    <p:sldId id="320" r:id="rId8"/>
    <p:sldId id="321" r:id="rId9"/>
    <p:sldId id="272" r:id="rId10"/>
    <p:sldId id="260" r:id="rId11"/>
    <p:sldId id="313" r:id="rId12"/>
    <p:sldId id="314" r:id="rId13"/>
    <p:sldId id="315" r:id="rId14"/>
    <p:sldId id="316" r:id="rId15"/>
    <p:sldId id="257" r:id="rId16"/>
    <p:sldId id="322" r:id="rId17"/>
    <p:sldId id="28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A08CEA-4C04-436C-97A1-5846AF0CB7F0}">
  <a:tblStyle styleId="{21A08CEA-4C04-436C-97A1-5846AF0CB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6" d="100"/>
          <a:sy n="96" d="100"/>
        </p:scale>
        <p:origin x="660"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14ab38a4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14ab38a4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bad27d065_0_2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bad27d065_0_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198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14ab38a4c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714ab38a4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44070" y="-648852"/>
            <a:ext cx="9735895" cy="6080052"/>
            <a:chOff x="-44070" y="-648852"/>
            <a:chExt cx="9735895" cy="6080052"/>
          </a:xfrm>
        </p:grpSpPr>
        <p:pic>
          <p:nvPicPr>
            <p:cNvPr id="10" name="Google Shape;10;p2"/>
            <p:cNvPicPr preferRelativeResize="0"/>
            <p:nvPr/>
          </p:nvPicPr>
          <p:blipFill rotWithShape="1">
            <a:blip r:embed="rId3">
              <a:alphaModFix/>
            </a:blip>
            <a:srcRect l="46449" b="48720"/>
            <a:stretch/>
          </p:blipFill>
          <p:spPr>
            <a:xfrm rot="10800000">
              <a:off x="7586675" y="-14700"/>
              <a:ext cx="1579775" cy="1509750"/>
            </a:xfrm>
            <a:prstGeom prst="rect">
              <a:avLst/>
            </a:prstGeom>
            <a:noFill/>
            <a:ln>
              <a:noFill/>
            </a:ln>
          </p:spPr>
        </p:pic>
        <p:pic>
          <p:nvPicPr>
            <p:cNvPr id="11" name="Google Shape;11;p2"/>
            <p:cNvPicPr preferRelativeResize="0"/>
            <p:nvPr/>
          </p:nvPicPr>
          <p:blipFill rotWithShape="1">
            <a:blip r:embed="rId3">
              <a:alphaModFix/>
            </a:blip>
            <a:srcRect l="47478" b="42213"/>
            <a:stretch/>
          </p:blipFill>
          <p:spPr>
            <a:xfrm rot="10800000" flipH="1">
              <a:off x="-44070" y="-29402"/>
              <a:ext cx="3704800" cy="4068000"/>
            </a:xfrm>
            <a:prstGeom prst="rect">
              <a:avLst/>
            </a:prstGeom>
            <a:noFill/>
            <a:ln>
              <a:noFill/>
            </a:ln>
          </p:spPr>
        </p:pic>
        <p:sp>
          <p:nvSpPr>
            <p:cNvPr id="12" name="Google Shape;12;p2"/>
            <p:cNvSpPr/>
            <p:nvPr/>
          </p:nvSpPr>
          <p:spPr>
            <a:xfrm flipH="1">
              <a:off x="6942325" y="-648852"/>
              <a:ext cx="2749500" cy="27495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6406717" y="3919650"/>
              <a:ext cx="1223700" cy="12240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716550" y="2740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486612" y="240030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1810337" y="2681700"/>
              <a:ext cx="2749500" cy="27495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4">
              <a:alphaModFix/>
            </a:blip>
            <a:srcRect b="10"/>
            <a:stretch/>
          </p:blipFill>
          <p:spPr>
            <a:xfrm rot="10800000" flipH="1">
              <a:off x="4063887" y="625175"/>
              <a:ext cx="403575" cy="402725"/>
            </a:xfrm>
            <a:prstGeom prst="rect">
              <a:avLst/>
            </a:prstGeom>
            <a:noFill/>
            <a:ln>
              <a:noFill/>
            </a:ln>
          </p:spPr>
        </p:pic>
        <p:pic>
          <p:nvPicPr>
            <p:cNvPr id="18" name="Google Shape;18;p2"/>
            <p:cNvPicPr preferRelativeResize="0"/>
            <p:nvPr/>
          </p:nvPicPr>
          <p:blipFill rotWithShape="1">
            <a:blip r:embed="rId4">
              <a:alphaModFix/>
            </a:blip>
            <a:srcRect r="10"/>
            <a:stretch/>
          </p:blipFill>
          <p:spPr>
            <a:xfrm flipH="1">
              <a:off x="6848788" y="4362200"/>
              <a:ext cx="339425" cy="338752"/>
            </a:xfrm>
            <a:prstGeom prst="rect">
              <a:avLst/>
            </a:prstGeom>
            <a:noFill/>
            <a:ln>
              <a:noFill/>
            </a:ln>
          </p:spPr>
        </p:pic>
        <p:sp>
          <p:nvSpPr>
            <p:cNvPr id="19" name="Google Shape;19;p2"/>
            <p:cNvSpPr/>
            <p:nvPr/>
          </p:nvSpPr>
          <p:spPr>
            <a:xfrm flipH="1">
              <a:off x="5351500" y="211675"/>
              <a:ext cx="1947900" cy="19479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2"/>
            <p:cNvPicPr preferRelativeResize="0"/>
            <p:nvPr/>
          </p:nvPicPr>
          <p:blipFill rotWithShape="1">
            <a:blip r:embed="rId3">
              <a:alphaModFix/>
            </a:blip>
            <a:srcRect b="10"/>
            <a:stretch/>
          </p:blipFill>
          <p:spPr>
            <a:xfrm rot="10800000" flipH="1">
              <a:off x="2388003" y="3263743"/>
              <a:ext cx="1666876" cy="1663390"/>
            </a:xfrm>
            <a:prstGeom prst="rect">
              <a:avLst/>
            </a:prstGeom>
            <a:noFill/>
            <a:ln>
              <a:noFill/>
            </a:ln>
          </p:spPr>
        </p:pic>
        <p:pic>
          <p:nvPicPr>
            <p:cNvPr id="21" name="Google Shape;21;p2"/>
            <p:cNvPicPr preferRelativeResize="0"/>
            <p:nvPr/>
          </p:nvPicPr>
          <p:blipFill rotWithShape="1">
            <a:blip r:embed="rId5">
              <a:alphaModFix/>
            </a:blip>
            <a:srcRect/>
            <a:stretch/>
          </p:blipFill>
          <p:spPr>
            <a:xfrm flipH="1">
              <a:off x="5915994" y="777017"/>
              <a:ext cx="818909" cy="817169"/>
            </a:xfrm>
            <a:prstGeom prst="rect">
              <a:avLst/>
            </a:prstGeom>
            <a:noFill/>
            <a:ln>
              <a:noFill/>
            </a:ln>
          </p:spPr>
        </p:pic>
      </p:grpSp>
      <p:sp>
        <p:nvSpPr>
          <p:cNvPr id="22" name="Google Shape;22;p2"/>
          <p:cNvSpPr txBox="1">
            <a:spLocks noGrp="1"/>
          </p:cNvSpPr>
          <p:nvPr>
            <p:ph type="subTitle" idx="1"/>
          </p:nvPr>
        </p:nvSpPr>
        <p:spPr>
          <a:xfrm flipH="1">
            <a:off x="4721687" y="3220316"/>
            <a:ext cx="370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23" name="Google Shape;23;p2"/>
          <p:cNvSpPr txBox="1">
            <a:spLocks noGrp="1"/>
          </p:cNvSpPr>
          <p:nvPr>
            <p:ph type="ctrTitle"/>
          </p:nvPr>
        </p:nvSpPr>
        <p:spPr>
          <a:xfrm flipH="1">
            <a:off x="4721687" y="2290984"/>
            <a:ext cx="3702300" cy="10821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7200">
                <a:latin typeface="Saira SemiCondensed SemiBold"/>
                <a:ea typeface="Saira SemiCondensed SemiBold"/>
                <a:cs typeface="Saira SemiCondensed SemiBold"/>
                <a:sym typeface="Saira SemiCondensed SemiBold"/>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9"/>
        <p:cNvGrpSpPr/>
        <p:nvPr/>
      </p:nvGrpSpPr>
      <p:grpSpPr>
        <a:xfrm>
          <a:off x="0" y="0"/>
          <a:ext cx="0" cy="0"/>
          <a:chOff x="0" y="0"/>
          <a:chExt cx="0" cy="0"/>
        </a:xfrm>
      </p:grpSpPr>
      <p:grpSp>
        <p:nvGrpSpPr>
          <p:cNvPr id="50" name="Google Shape;50;p7"/>
          <p:cNvGrpSpPr/>
          <p:nvPr/>
        </p:nvGrpSpPr>
        <p:grpSpPr>
          <a:xfrm>
            <a:off x="-54452" y="0"/>
            <a:ext cx="6435941" cy="5178053"/>
            <a:chOff x="-54452" y="0"/>
            <a:chExt cx="6435941" cy="5178053"/>
          </a:xfrm>
        </p:grpSpPr>
        <p:sp>
          <p:nvSpPr>
            <p:cNvPr id="51" name="Google Shape;51;p7"/>
            <p:cNvSpPr/>
            <p:nvPr/>
          </p:nvSpPr>
          <p:spPr>
            <a:xfrm>
              <a:off x="0" y="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7"/>
            <p:cNvPicPr preferRelativeResize="0"/>
            <p:nvPr/>
          </p:nvPicPr>
          <p:blipFill rotWithShape="1">
            <a:blip r:embed="rId3">
              <a:alphaModFix/>
            </a:blip>
            <a:srcRect l="47478" b="42213"/>
            <a:stretch/>
          </p:blipFill>
          <p:spPr>
            <a:xfrm>
              <a:off x="-54452" y="1092150"/>
              <a:ext cx="3721125" cy="4085903"/>
            </a:xfrm>
            <a:prstGeom prst="rect">
              <a:avLst/>
            </a:prstGeom>
            <a:noFill/>
            <a:ln>
              <a:noFill/>
            </a:ln>
          </p:spPr>
        </p:pic>
        <p:sp>
          <p:nvSpPr>
            <p:cNvPr id="53" name="Google Shape;53;p7"/>
            <p:cNvSpPr/>
            <p:nvPr/>
          </p:nvSpPr>
          <p:spPr>
            <a:xfrm rot="10800000">
              <a:off x="5341989" y="82562"/>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7"/>
            <p:cNvPicPr preferRelativeResize="0"/>
            <p:nvPr/>
          </p:nvPicPr>
          <p:blipFill rotWithShape="1">
            <a:blip r:embed="rId4">
              <a:alphaModFix/>
            </a:blip>
            <a:srcRect/>
            <a:stretch/>
          </p:blipFill>
          <p:spPr>
            <a:xfrm>
              <a:off x="5513252" y="254549"/>
              <a:ext cx="696975" cy="695526"/>
            </a:xfrm>
            <a:prstGeom prst="rect">
              <a:avLst/>
            </a:prstGeom>
            <a:noFill/>
            <a:ln>
              <a:noFill/>
            </a:ln>
          </p:spPr>
        </p:pic>
      </p:grpSp>
      <p:sp>
        <p:nvSpPr>
          <p:cNvPr id="55" name="Google Shape;55;p7"/>
          <p:cNvSpPr txBox="1">
            <a:spLocks noGrp="1"/>
          </p:cNvSpPr>
          <p:nvPr>
            <p:ph type="ctrTitle"/>
          </p:nvPr>
        </p:nvSpPr>
        <p:spPr>
          <a:xfrm>
            <a:off x="4540675" y="1234000"/>
            <a:ext cx="3893700" cy="95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6" name="Google Shape;56;p7"/>
          <p:cNvSpPr txBox="1">
            <a:spLocks noGrp="1"/>
          </p:cNvSpPr>
          <p:nvPr>
            <p:ph type="subTitle" idx="1"/>
          </p:nvPr>
        </p:nvSpPr>
        <p:spPr>
          <a:xfrm>
            <a:off x="4540575" y="2722193"/>
            <a:ext cx="3893700" cy="1849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solidFill>
                  <a:schemeClr val="dk1"/>
                </a:solidFill>
              </a:defRPr>
            </a:lvl1pPr>
            <a:lvl2pPr lvl="1" algn="r" rtl="0">
              <a:lnSpc>
                <a:spcPct val="100000"/>
              </a:lnSpc>
              <a:spcBef>
                <a:spcPts val="1600"/>
              </a:spcBef>
              <a:spcAft>
                <a:spcPts val="0"/>
              </a:spcAft>
              <a:buNone/>
              <a:defRPr sz="1600">
                <a:solidFill>
                  <a:schemeClr val="dk1"/>
                </a:solidFill>
              </a:defRPr>
            </a:lvl2pPr>
            <a:lvl3pPr lvl="2" algn="r" rtl="0">
              <a:lnSpc>
                <a:spcPct val="100000"/>
              </a:lnSpc>
              <a:spcBef>
                <a:spcPts val="1600"/>
              </a:spcBef>
              <a:spcAft>
                <a:spcPts val="0"/>
              </a:spcAft>
              <a:buNone/>
              <a:defRPr sz="1600">
                <a:solidFill>
                  <a:schemeClr val="dk1"/>
                </a:solidFill>
              </a:defRPr>
            </a:lvl3pPr>
            <a:lvl4pPr lvl="3" algn="r" rtl="0">
              <a:lnSpc>
                <a:spcPct val="100000"/>
              </a:lnSpc>
              <a:spcBef>
                <a:spcPts val="1600"/>
              </a:spcBef>
              <a:spcAft>
                <a:spcPts val="0"/>
              </a:spcAft>
              <a:buNone/>
              <a:defRPr sz="1600">
                <a:solidFill>
                  <a:schemeClr val="dk1"/>
                </a:solidFill>
              </a:defRPr>
            </a:lvl4pPr>
            <a:lvl5pPr lvl="4" algn="r" rtl="0">
              <a:lnSpc>
                <a:spcPct val="100000"/>
              </a:lnSpc>
              <a:spcBef>
                <a:spcPts val="1600"/>
              </a:spcBef>
              <a:spcAft>
                <a:spcPts val="0"/>
              </a:spcAft>
              <a:buNone/>
              <a:defRPr sz="1600">
                <a:solidFill>
                  <a:schemeClr val="dk1"/>
                </a:solidFill>
              </a:defRPr>
            </a:lvl5pPr>
            <a:lvl6pPr lvl="5" algn="r" rtl="0">
              <a:lnSpc>
                <a:spcPct val="100000"/>
              </a:lnSpc>
              <a:spcBef>
                <a:spcPts val="1600"/>
              </a:spcBef>
              <a:spcAft>
                <a:spcPts val="0"/>
              </a:spcAft>
              <a:buNone/>
              <a:defRPr sz="1600">
                <a:solidFill>
                  <a:schemeClr val="dk1"/>
                </a:solidFill>
              </a:defRPr>
            </a:lvl6pPr>
            <a:lvl7pPr lvl="6" algn="r" rtl="0">
              <a:lnSpc>
                <a:spcPct val="100000"/>
              </a:lnSpc>
              <a:spcBef>
                <a:spcPts val="1600"/>
              </a:spcBef>
              <a:spcAft>
                <a:spcPts val="0"/>
              </a:spcAft>
              <a:buNone/>
              <a:defRPr sz="1600">
                <a:solidFill>
                  <a:schemeClr val="dk1"/>
                </a:solidFill>
              </a:defRPr>
            </a:lvl7pPr>
            <a:lvl8pPr lvl="7" algn="r" rtl="0">
              <a:lnSpc>
                <a:spcPct val="100000"/>
              </a:lnSpc>
              <a:spcBef>
                <a:spcPts val="1600"/>
              </a:spcBef>
              <a:spcAft>
                <a:spcPts val="0"/>
              </a:spcAft>
              <a:buNone/>
              <a:defRPr sz="1600">
                <a:solidFill>
                  <a:schemeClr val="dk1"/>
                </a:solidFill>
              </a:defRPr>
            </a:lvl8pPr>
            <a:lvl9pPr lvl="8" algn="r" rtl="0">
              <a:lnSpc>
                <a:spcPct val="100000"/>
              </a:lnSpc>
              <a:spcBef>
                <a:spcPts val="1600"/>
              </a:spcBef>
              <a:spcAft>
                <a:spcPts val="1600"/>
              </a:spcAft>
              <a:buNone/>
              <a:defRPr sz="16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0"/>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pic>
        <p:nvPicPr>
          <p:cNvPr id="72" name="Google Shape;72;p10"/>
          <p:cNvPicPr preferRelativeResize="0"/>
          <p:nvPr/>
        </p:nvPicPr>
        <p:blipFill rotWithShape="1">
          <a:blip r:embed="rId3">
            <a:alphaModFix/>
          </a:blip>
          <a:srcRect l="47478" b="42213"/>
          <a:stretch/>
        </p:blipFill>
        <p:spPr>
          <a:xfrm flipH="1">
            <a:off x="7567925" y="3395334"/>
            <a:ext cx="1605475" cy="17628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9">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3"/>
          <p:cNvSpPr txBox="1">
            <a:spLocks noGrp="1"/>
          </p:cNvSpPr>
          <p:nvPr>
            <p:ph type="ctrTitle"/>
          </p:nvPr>
        </p:nvSpPr>
        <p:spPr>
          <a:xfrm>
            <a:off x="720000" y="3153300"/>
            <a:ext cx="40230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200">
                <a:solidFill>
                  <a:schemeClr val="dk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94" name="Google Shape;94;p13"/>
          <p:cNvSpPr txBox="1">
            <a:spLocks noGrp="1"/>
          </p:cNvSpPr>
          <p:nvPr>
            <p:ph type="subTitle" idx="1"/>
          </p:nvPr>
        </p:nvSpPr>
        <p:spPr>
          <a:xfrm>
            <a:off x="720025" y="1050350"/>
            <a:ext cx="4263900" cy="1823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1800">
                <a:solidFill>
                  <a:schemeClr val="dk1"/>
                </a:solidFill>
              </a:defRPr>
            </a:lvl1pPr>
            <a:lvl2pPr lvl="1" rtl="0">
              <a:lnSpc>
                <a:spcPct val="100000"/>
              </a:lnSpc>
              <a:spcBef>
                <a:spcPts val="0"/>
              </a:spcBef>
              <a:spcAft>
                <a:spcPts val="0"/>
              </a:spcAft>
              <a:buNone/>
              <a:defRPr sz="1800">
                <a:solidFill>
                  <a:schemeClr val="dk1"/>
                </a:solidFill>
              </a:defRPr>
            </a:lvl2pPr>
            <a:lvl3pPr lvl="2" rtl="0">
              <a:lnSpc>
                <a:spcPct val="100000"/>
              </a:lnSpc>
              <a:spcBef>
                <a:spcPts val="0"/>
              </a:spcBef>
              <a:spcAft>
                <a:spcPts val="0"/>
              </a:spcAft>
              <a:buNone/>
              <a:defRPr sz="1800">
                <a:solidFill>
                  <a:schemeClr val="dk1"/>
                </a:solidFill>
              </a:defRPr>
            </a:lvl3pPr>
            <a:lvl4pPr lvl="3" rtl="0">
              <a:lnSpc>
                <a:spcPct val="100000"/>
              </a:lnSpc>
              <a:spcBef>
                <a:spcPts val="0"/>
              </a:spcBef>
              <a:spcAft>
                <a:spcPts val="0"/>
              </a:spcAft>
              <a:buNone/>
              <a:defRPr sz="1800">
                <a:solidFill>
                  <a:schemeClr val="dk1"/>
                </a:solidFill>
              </a:defRPr>
            </a:lvl4pPr>
            <a:lvl5pPr lvl="4" rtl="0">
              <a:lnSpc>
                <a:spcPct val="100000"/>
              </a:lnSpc>
              <a:spcBef>
                <a:spcPts val="0"/>
              </a:spcBef>
              <a:spcAft>
                <a:spcPts val="0"/>
              </a:spcAft>
              <a:buNone/>
              <a:defRPr sz="1800">
                <a:solidFill>
                  <a:schemeClr val="dk1"/>
                </a:solidFill>
              </a:defRPr>
            </a:lvl5pPr>
            <a:lvl6pPr lvl="5" rtl="0">
              <a:lnSpc>
                <a:spcPct val="100000"/>
              </a:lnSpc>
              <a:spcBef>
                <a:spcPts val="0"/>
              </a:spcBef>
              <a:spcAft>
                <a:spcPts val="0"/>
              </a:spcAft>
              <a:buNone/>
              <a:defRPr sz="1800">
                <a:solidFill>
                  <a:schemeClr val="dk1"/>
                </a:solidFill>
              </a:defRPr>
            </a:lvl6pPr>
            <a:lvl7pPr lvl="6" rtl="0">
              <a:lnSpc>
                <a:spcPct val="100000"/>
              </a:lnSpc>
              <a:spcBef>
                <a:spcPts val="0"/>
              </a:spcBef>
              <a:spcAft>
                <a:spcPts val="0"/>
              </a:spcAft>
              <a:buNone/>
              <a:defRPr sz="1800">
                <a:solidFill>
                  <a:schemeClr val="dk1"/>
                </a:solidFill>
              </a:defRPr>
            </a:lvl7pPr>
            <a:lvl8pPr lvl="7" rtl="0">
              <a:lnSpc>
                <a:spcPct val="100000"/>
              </a:lnSpc>
              <a:spcBef>
                <a:spcPts val="0"/>
              </a:spcBef>
              <a:spcAft>
                <a:spcPts val="0"/>
              </a:spcAft>
              <a:buNone/>
              <a:defRPr sz="1800">
                <a:solidFill>
                  <a:schemeClr val="dk1"/>
                </a:solidFill>
              </a:defRPr>
            </a:lvl8pPr>
            <a:lvl9pPr lvl="8" rtl="0">
              <a:lnSpc>
                <a:spcPct val="100000"/>
              </a:lnSpc>
              <a:spcBef>
                <a:spcPts val="0"/>
              </a:spcBef>
              <a:spcAft>
                <a:spcPts val="0"/>
              </a:spcAft>
              <a:buNone/>
              <a:defRPr sz="1800">
                <a:solidFill>
                  <a:schemeClr val="dk1"/>
                </a:solidFill>
              </a:defRPr>
            </a:lvl9pPr>
          </a:lstStyle>
          <a:p>
            <a:endParaRPr/>
          </a:p>
        </p:txBody>
      </p:sp>
      <p:sp>
        <p:nvSpPr>
          <p:cNvPr id="95" name="Google Shape;95;p13"/>
          <p:cNvSpPr/>
          <p:nvPr/>
        </p:nvSpPr>
        <p:spPr>
          <a:xfrm flipH="1">
            <a:off x="3740700" y="395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rot="10800000" flipH="1">
            <a:off x="6050750" y="223424"/>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3"/>
          <p:cNvPicPr preferRelativeResize="0"/>
          <p:nvPr/>
        </p:nvPicPr>
        <p:blipFill rotWithShape="1">
          <a:blip r:embed="rId3">
            <a:alphaModFix/>
          </a:blip>
          <a:srcRect/>
          <a:stretch/>
        </p:blipFill>
        <p:spPr>
          <a:xfrm flipH="1">
            <a:off x="6222000" y="395424"/>
            <a:ext cx="696975" cy="695526"/>
          </a:xfrm>
          <a:prstGeom prst="rect">
            <a:avLst/>
          </a:prstGeom>
          <a:noFill/>
          <a:ln>
            <a:noFill/>
          </a:ln>
        </p:spPr>
      </p:pic>
      <p:pic>
        <p:nvPicPr>
          <p:cNvPr id="98" name="Google Shape;98;p13"/>
          <p:cNvPicPr preferRelativeResize="0"/>
          <p:nvPr/>
        </p:nvPicPr>
        <p:blipFill rotWithShape="1">
          <a:blip r:embed="rId4">
            <a:alphaModFix/>
          </a:blip>
          <a:srcRect l="47478" b="42213"/>
          <a:stretch/>
        </p:blipFill>
        <p:spPr>
          <a:xfrm flipH="1">
            <a:off x="5481648" y="1099497"/>
            <a:ext cx="3721125" cy="408590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long list">
  <p:cSld name="CUSTOM_8">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4"/>
          <p:cNvSpPr txBox="1">
            <a:spLocks noGrp="1"/>
          </p:cNvSpPr>
          <p:nvPr>
            <p:ph type="body" idx="1"/>
          </p:nvPr>
        </p:nvSpPr>
        <p:spPr>
          <a:xfrm>
            <a:off x="720050" y="1371600"/>
            <a:ext cx="7703700" cy="3144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2"/>
              </a:buClr>
              <a:buSzPts val="1100"/>
              <a:buAutoNum type="arabicPeriod"/>
              <a:defRPr sz="1200">
                <a:solidFill>
                  <a:schemeClr val="accent2"/>
                </a:solidFill>
              </a:defRPr>
            </a:lvl1pPr>
            <a:lvl2pPr marL="914400" lvl="1"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2pPr>
            <a:lvl3pPr marL="1371600" lvl="2" indent="-298450" rtl="0">
              <a:lnSpc>
                <a:spcPct val="100000"/>
              </a:lnSpc>
              <a:spcBef>
                <a:spcPts val="1600"/>
              </a:spcBef>
              <a:spcAft>
                <a:spcPts val="0"/>
              </a:spcAft>
              <a:buClr>
                <a:schemeClr val="accent2"/>
              </a:buClr>
              <a:buSzPts val="1100"/>
              <a:buFont typeface="Muli Regular"/>
              <a:buAutoNum type="romanLcPeriod"/>
              <a:defRPr>
                <a:solidFill>
                  <a:schemeClr val="accent2"/>
                </a:solidFill>
              </a:defRPr>
            </a:lvl3pPr>
            <a:lvl4pPr marL="1828800" lvl="3" indent="-298450" rtl="0">
              <a:lnSpc>
                <a:spcPct val="100000"/>
              </a:lnSpc>
              <a:spcBef>
                <a:spcPts val="1600"/>
              </a:spcBef>
              <a:spcAft>
                <a:spcPts val="0"/>
              </a:spcAft>
              <a:buClr>
                <a:schemeClr val="accent2"/>
              </a:buClr>
              <a:buSzPts val="1100"/>
              <a:buFont typeface="Muli Regular"/>
              <a:buAutoNum type="arabicPeriod"/>
              <a:defRPr>
                <a:solidFill>
                  <a:schemeClr val="accent2"/>
                </a:solidFill>
              </a:defRPr>
            </a:lvl4pPr>
            <a:lvl5pPr marL="2286000" lvl="4"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5pPr>
            <a:lvl6pPr marL="2743200" lvl="5" indent="-298450" rtl="0">
              <a:lnSpc>
                <a:spcPct val="100000"/>
              </a:lnSpc>
              <a:spcBef>
                <a:spcPts val="1600"/>
              </a:spcBef>
              <a:spcAft>
                <a:spcPts val="0"/>
              </a:spcAft>
              <a:buClr>
                <a:schemeClr val="accent2"/>
              </a:buClr>
              <a:buSzPts val="1100"/>
              <a:buFont typeface="Muli Regular"/>
              <a:buAutoNum type="romanLcPeriod"/>
              <a:defRPr>
                <a:solidFill>
                  <a:schemeClr val="accent2"/>
                </a:solidFill>
              </a:defRPr>
            </a:lvl6pPr>
            <a:lvl7pPr marL="3200400" lvl="6" indent="-298450" rtl="0">
              <a:lnSpc>
                <a:spcPct val="100000"/>
              </a:lnSpc>
              <a:spcBef>
                <a:spcPts val="1600"/>
              </a:spcBef>
              <a:spcAft>
                <a:spcPts val="0"/>
              </a:spcAft>
              <a:buClr>
                <a:schemeClr val="accent2"/>
              </a:buClr>
              <a:buSzPts val="1100"/>
              <a:buFont typeface="Muli Regular"/>
              <a:buAutoNum type="arabicPeriod"/>
              <a:defRPr>
                <a:solidFill>
                  <a:schemeClr val="accent2"/>
                </a:solidFill>
              </a:defRPr>
            </a:lvl7pPr>
            <a:lvl8pPr marL="3657600" lvl="7"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8pPr>
            <a:lvl9pPr marL="4114800" lvl="8" indent="-298450" rtl="0">
              <a:lnSpc>
                <a:spcPct val="100000"/>
              </a:lnSpc>
              <a:spcBef>
                <a:spcPts val="1600"/>
              </a:spcBef>
              <a:spcAft>
                <a:spcPts val="1600"/>
              </a:spcAft>
              <a:buClr>
                <a:schemeClr val="accent2"/>
              </a:buClr>
              <a:buSzPts val="1100"/>
              <a:buFont typeface="Muli Regular"/>
              <a:buAutoNum type="romanLcPeriod"/>
              <a:defRPr>
                <a:solidFill>
                  <a:schemeClr val="accent2"/>
                </a:solidFill>
              </a:defRPr>
            </a:lvl9pPr>
          </a:lstStyle>
          <a:p>
            <a:endParaRPr/>
          </a:p>
        </p:txBody>
      </p:sp>
      <p:sp>
        <p:nvSpPr>
          <p:cNvPr id="101" name="Google Shape;101;p14"/>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grpSp>
        <p:nvGrpSpPr>
          <p:cNvPr id="102" name="Google Shape;102;p14"/>
          <p:cNvGrpSpPr/>
          <p:nvPr/>
        </p:nvGrpSpPr>
        <p:grpSpPr>
          <a:xfrm>
            <a:off x="-9187" y="-3663"/>
            <a:ext cx="3080587" cy="2927463"/>
            <a:chOff x="-9187" y="-3663"/>
            <a:chExt cx="3080587" cy="2927463"/>
          </a:xfrm>
        </p:grpSpPr>
        <p:sp>
          <p:nvSpPr>
            <p:cNvPr id="103" name="Google Shape;103;p14"/>
            <p:cNvSpPr/>
            <p:nvPr/>
          </p:nvSpPr>
          <p:spPr>
            <a:xfrm>
              <a:off x="0" y="0"/>
              <a:ext cx="3071400" cy="29238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4"/>
            <p:cNvPicPr preferRelativeResize="0"/>
            <p:nvPr/>
          </p:nvPicPr>
          <p:blipFill rotWithShape="1">
            <a:blip r:embed="rId3">
              <a:alphaModFix/>
            </a:blip>
            <a:srcRect l="46980" b="49176"/>
            <a:stretch/>
          </p:blipFill>
          <p:spPr>
            <a:xfrm rot="10800000" flipH="1">
              <a:off x="-9187" y="-3663"/>
              <a:ext cx="1559576" cy="149195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le">
  <p:cSld name="MAIN_POINT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720000" y="923400"/>
            <a:ext cx="4157100" cy="3296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3000">
                <a:solidFill>
                  <a:schemeClr val="dk1"/>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
  <p:cSld name="CUSTOM_1_1_1">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2"/>
          <p:cNvSpPr txBox="1">
            <a:spLocks noGrp="1"/>
          </p:cNvSpPr>
          <p:nvPr>
            <p:ph type="subTitle" idx="1"/>
          </p:nvPr>
        </p:nvSpPr>
        <p:spPr>
          <a:xfrm>
            <a:off x="730000" y="1669475"/>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2" name="Google Shape;152;p22"/>
          <p:cNvSpPr txBox="1">
            <a:spLocks noGrp="1"/>
          </p:cNvSpPr>
          <p:nvPr>
            <p:ph type="subTitle" idx="2"/>
          </p:nvPr>
        </p:nvSpPr>
        <p:spPr>
          <a:xfrm>
            <a:off x="4956911" y="1669475"/>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3" name="Google Shape;153;p22"/>
          <p:cNvSpPr txBox="1">
            <a:spLocks noGrp="1"/>
          </p:cNvSpPr>
          <p:nvPr>
            <p:ph type="subTitle" idx="3"/>
          </p:nvPr>
        </p:nvSpPr>
        <p:spPr>
          <a:xfrm>
            <a:off x="730050" y="2157029"/>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4" name="Google Shape;154;p22"/>
          <p:cNvSpPr txBox="1">
            <a:spLocks noGrp="1"/>
          </p:cNvSpPr>
          <p:nvPr>
            <p:ph type="subTitle" idx="4"/>
          </p:nvPr>
        </p:nvSpPr>
        <p:spPr>
          <a:xfrm>
            <a:off x="4956853" y="2157029"/>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5" name="Google Shape;155;p22"/>
          <p:cNvSpPr txBox="1">
            <a:spLocks noGrp="1"/>
          </p:cNvSpPr>
          <p:nvPr>
            <p:ph type="subTitle" idx="5"/>
          </p:nvPr>
        </p:nvSpPr>
        <p:spPr>
          <a:xfrm>
            <a:off x="730000" y="3263591"/>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6" name="Google Shape;156;p22"/>
          <p:cNvSpPr txBox="1">
            <a:spLocks noGrp="1"/>
          </p:cNvSpPr>
          <p:nvPr>
            <p:ph type="subTitle" idx="6"/>
          </p:nvPr>
        </p:nvSpPr>
        <p:spPr>
          <a:xfrm>
            <a:off x="4956910" y="3263584"/>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7" name="Google Shape;157;p22"/>
          <p:cNvSpPr txBox="1">
            <a:spLocks noGrp="1"/>
          </p:cNvSpPr>
          <p:nvPr>
            <p:ph type="subTitle" idx="7"/>
          </p:nvPr>
        </p:nvSpPr>
        <p:spPr>
          <a:xfrm>
            <a:off x="730050" y="3751125"/>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8" name="Google Shape;158;p22"/>
          <p:cNvSpPr txBox="1">
            <a:spLocks noGrp="1"/>
          </p:cNvSpPr>
          <p:nvPr>
            <p:ph type="subTitle" idx="8"/>
          </p:nvPr>
        </p:nvSpPr>
        <p:spPr>
          <a:xfrm>
            <a:off x="4956853" y="3751125"/>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9" name="Google Shape;159;p22"/>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9_1_1_1">
    <p:bg>
      <p:bgPr>
        <a:blipFill>
          <a:blip r:embed="rId2">
            <a:alphaModFix/>
          </a:blip>
          <a:stretch>
            <a:fillRect/>
          </a:stretch>
        </a:blipFill>
        <a:effectLst/>
      </p:bgPr>
    </p:bg>
    <p:spTree>
      <p:nvGrpSpPr>
        <p:cNvPr id="1" name="Shape 19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1pPr>
            <a:lvl2pPr lvl="1">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2pPr>
            <a:lvl3pPr lvl="2">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3pPr>
            <a:lvl4pPr lvl="3">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4pPr>
            <a:lvl5pPr lvl="4">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5pPr>
            <a:lvl6pPr lvl="5">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6pPr>
            <a:lvl7pPr lvl="6">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7pPr>
            <a:lvl8pPr lvl="7">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8pPr>
            <a:lvl9pPr lvl="8">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6" r:id="rId4"/>
    <p:sldLayoutId id="2147483659" r:id="rId5"/>
    <p:sldLayoutId id="2147483660" r:id="rId6"/>
    <p:sldLayoutId id="2147483663" r:id="rId7"/>
    <p:sldLayoutId id="2147483668"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hyperlink" Target="https://www.g2.com/products/edmodo/reviews" TargetMode="External"/><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21.svg"/><Relationship Id="rId3" Type="http://schemas.openxmlformats.org/officeDocument/2006/relationships/hyperlink" Target="https://www.g2.com/products/blackboard-learn/reviews" TargetMode="External"/><Relationship Id="rId21" Type="http://schemas.openxmlformats.org/officeDocument/2006/relationships/image" Target="../media/image16.svg"/><Relationship Id="rId7" Type="http://schemas.openxmlformats.org/officeDocument/2006/relationships/hyperlink" Target="https://www.g2.com/products/talentlms/reviews" TargetMode="External"/><Relationship Id="rId12" Type="http://schemas.openxmlformats.org/officeDocument/2006/relationships/hyperlink" Target="https://www.g2.com/products/learnupon-lms/reviews" TargetMode="External"/><Relationship Id="rId17" Type="http://schemas.openxmlformats.org/officeDocument/2006/relationships/image" Target="../media/image12.svg"/><Relationship Id="rId25" Type="http://schemas.openxmlformats.org/officeDocument/2006/relationships/image" Target="../media/image20.png"/><Relationship Id="rId2" Type="http://schemas.openxmlformats.org/officeDocument/2006/relationships/hyperlink" Target="https://www.g2.com/products/canvas/reviews" TargetMode="External"/><Relationship Id="rId16" Type="http://schemas.openxmlformats.org/officeDocument/2006/relationships/image" Target="../media/image11.png"/><Relationship Id="rId20" Type="http://schemas.openxmlformats.org/officeDocument/2006/relationships/image" Target="../media/image15.png"/><Relationship Id="rId29"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hyperlink" Target="https://www.g2.com/products/schoology/reviews" TargetMode="External"/><Relationship Id="rId11" Type="http://schemas.openxmlformats.org/officeDocument/2006/relationships/hyperlink" Target="https://www.g2.com/products/brightspace/reviews" TargetMode="External"/><Relationship Id="rId24" Type="http://schemas.openxmlformats.org/officeDocument/2006/relationships/image" Target="../media/image19.svg"/><Relationship Id="rId32" Type="http://schemas.openxmlformats.org/officeDocument/2006/relationships/image" Target="../media/image27.svg"/><Relationship Id="rId5" Type="http://schemas.openxmlformats.org/officeDocument/2006/relationships/hyperlink" Target="https://www.g2.com/products/sap-litmos/reviews" TargetMode="External"/><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3.svg"/><Relationship Id="rId10" Type="http://schemas.openxmlformats.org/officeDocument/2006/relationships/hyperlink" Target="https://www.g2.com/products/absorb-software-absorb-lms/reviews" TargetMode="External"/><Relationship Id="rId19" Type="http://schemas.openxmlformats.org/officeDocument/2006/relationships/image" Target="../media/image14.svg"/><Relationship Id="rId31" Type="http://schemas.openxmlformats.org/officeDocument/2006/relationships/image" Target="../media/image26.png"/><Relationship Id="rId4" Type="http://schemas.openxmlformats.org/officeDocument/2006/relationships/hyperlink" Target="https://www.g2.com/products/google-classroom/reviews" TargetMode="External"/><Relationship Id="rId9" Type="http://schemas.openxmlformats.org/officeDocument/2006/relationships/hyperlink" Target="https://www.g2.com/products/moodle/reviews" TargetMode="External"/><Relationship Id="rId14" Type="http://schemas.openxmlformats.org/officeDocument/2006/relationships/image" Target="../media/image9.jpg"/><Relationship Id="rId22" Type="http://schemas.openxmlformats.org/officeDocument/2006/relationships/image" Target="../media/image17.jpg"/><Relationship Id="rId27" Type="http://schemas.openxmlformats.org/officeDocument/2006/relationships/image" Target="../media/image22.png"/><Relationship Id="rId30"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hyperlink" Target="https://www.vedamo.com/" TargetMode="External"/><Relationship Id="rId7" Type="http://schemas.openxmlformats.org/officeDocument/2006/relationships/hyperlink" Target="https://www.wiziq.com/" TargetMode="External"/><Relationship Id="rId12" Type="http://schemas.openxmlformats.org/officeDocument/2006/relationships/image" Target="../media/image32.png"/><Relationship Id="rId2" Type="http://schemas.openxmlformats.org/officeDocument/2006/relationships/hyperlink" Target="https://www.newrow.com/virtual-classroom/" TargetMode="External"/><Relationship Id="rId1" Type="http://schemas.openxmlformats.org/officeDocument/2006/relationships/slideLayout" Target="../slideLayouts/slideLayout6.xml"/><Relationship Id="rId6" Type="http://schemas.openxmlformats.org/officeDocument/2006/relationships/hyperlink" Target="https://www.g2.com/products/talentlms/reviews" TargetMode="External"/><Relationship Id="rId11" Type="http://schemas.openxmlformats.org/officeDocument/2006/relationships/image" Target="../media/image31.png"/><Relationship Id="rId5" Type="http://schemas.openxmlformats.org/officeDocument/2006/relationships/hyperlink" Target="https://www.e-lecta.com/" TargetMode="External"/><Relationship Id="rId10" Type="http://schemas.openxmlformats.org/officeDocument/2006/relationships/image" Target="../media/image30.png"/><Relationship Id="rId4" Type="http://schemas.openxmlformats.org/officeDocument/2006/relationships/hyperlink" Target="https://bigbluebutton.org/" TargetMode="Externa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31"/>
          <p:cNvSpPr txBox="1">
            <a:spLocks noGrp="1"/>
          </p:cNvSpPr>
          <p:nvPr>
            <p:ph type="subTitle" idx="1"/>
          </p:nvPr>
        </p:nvSpPr>
        <p:spPr>
          <a:xfrm flipH="1">
            <a:off x="4762301" y="2453026"/>
            <a:ext cx="3642667" cy="577800"/>
          </a:xfrm>
          <a:prstGeom prst="rect">
            <a:avLst/>
          </a:prstGeom>
        </p:spPr>
        <p:txBody>
          <a:bodyPr spcFirstLastPara="1" wrap="square" lIns="91425" tIns="91425" rIns="91425" bIns="91425" anchor="t" anchorCtr="0">
            <a:noAutofit/>
          </a:bodyPr>
          <a:lstStyle/>
          <a:p>
            <a:pPr marL="0" lvl="0" indent="0">
              <a:spcAft>
                <a:spcPts val="1600"/>
              </a:spcAft>
            </a:pPr>
            <a:r>
              <a:rPr lang="en-US" sz="1800" spc="300" dirty="0"/>
              <a:t>computer aided learning </a:t>
            </a:r>
            <a:endParaRPr sz="1800" spc="300" dirty="0"/>
          </a:p>
        </p:txBody>
      </p:sp>
      <p:sp>
        <p:nvSpPr>
          <p:cNvPr id="208" name="Google Shape;208;p31"/>
          <p:cNvSpPr txBox="1">
            <a:spLocks noGrp="1"/>
          </p:cNvSpPr>
          <p:nvPr>
            <p:ph type="ctrTitle"/>
          </p:nvPr>
        </p:nvSpPr>
        <p:spPr>
          <a:xfrm flipH="1">
            <a:off x="3724505" y="2488106"/>
            <a:ext cx="4830182" cy="15549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EDUTECH</a:t>
            </a:r>
            <a:endParaRPr dirty="0"/>
          </a:p>
        </p:txBody>
      </p:sp>
      <p:grpSp>
        <p:nvGrpSpPr>
          <p:cNvPr id="209" name="Google Shape;209;p31"/>
          <p:cNvGrpSpPr/>
          <p:nvPr/>
        </p:nvGrpSpPr>
        <p:grpSpPr>
          <a:xfrm flipH="1">
            <a:off x="4619081" y="1263696"/>
            <a:ext cx="4125909" cy="3095082"/>
            <a:chOff x="486939" y="1811648"/>
            <a:chExt cx="4159452" cy="3471808"/>
          </a:xfrm>
        </p:grpSpPr>
        <p:sp>
          <p:nvSpPr>
            <p:cNvPr id="210" name="Google Shape;210;p31"/>
            <p:cNvSpPr/>
            <p:nvPr/>
          </p:nvSpPr>
          <p:spPr>
            <a:xfrm>
              <a:off x="486939" y="4899756"/>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rot="10800000">
              <a:off x="4262691" y="1811648"/>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208;p31">
            <a:extLst>
              <a:ext uri="{FF2B5EF4-FFF2-40B4-BE49-F238E27FC236}">
                <a16:creationId xmlns:a16="http://schemas.microsoft.com/office/drawing/2014/main" id="{90D1C080-496D-4BA1-A5A3-BE93703A4B8C}"/>
              </a:ext>
            </a:extLst>
          </p:cNvPr>
          <p:cNvSpPr txBox="1">
            <a:spLocks/>
          </p:cNvSpPr>
          <p:nvPr/>
        </p:nvSpPr>
        <p:spPr>
          <a:xfrm flipH="1">
            <a:off x="3724505" y="1108852"/>
            <a:ext cx="4830182" cy="15549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Saira SemiCondensed Medium"/>
              <a:buNone/>
              <a:defRPr sz="7200" b="0" i="0" u="none" strike="noStrike" cap="none">
                <a:solidFill>
                  <a:schemeClr val="dk1"/>
                </a:solidFill>
                <a:latin typeface="Saira SemiCondensed SemiBold"/>
                <a:ea typeface="Saira SemiCondensed SemiBold"/>
                <a:cs typeface="Saira SemiCondensed SemiBold"/>
                <a:sym typeface="Saira SemiCondensed SemiBold"/>
              </a:defRPr>
            </a:lvl1pPr>
            <a:lvl2pPr marR="0" lvl="1" algn="l"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2pPr>
            <a:lvl3pPr marR="0" lvl="2" algn="l"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3pPr>
            <a:lvl4pPr marR="0" lvl="3" algn="l"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4pPr>
            <a:lvl5pPr marR="0" lvl="4" algn="l"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5pPr>
            <a:lvl6pPr marR="0" lvl="5" algn="l"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6pPr>
            <a:lvl7pPr marR="0" lvl="6" algn="l"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7pPr>
            <a:lvl8pPr marR="0" lvl="7" algn="l"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8pPr>
            <a:lvl9pPr marR="0" lvl="8" algn="l"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9pPr>
          </a:lstStyle>
          <a:p>
            <a:r>
              <a:rPr lang="en-US" dirty="0"/>
              <a:t>COVID-19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subTitle" idx="1"/>
          </p:nvPr>
        </p:nvSpPr>
        <p:spPr>
          <a:xfrm>
            <a:off x="4540575" y="2722193"/>
            <a:ext cx="3893700" cy="1849800"/>
          </a:xfrm>
          <a:prstGeom prst="rect">
            <a:avLst/>
          </a:prstGeom>
        </p:spPr>
        <p:txBody>
          <a:bodyPr spcFirstLastPara="1" wrap="square" lIns="91425" tIns="91425" rIns="91425" bIns="91425" anchor="b" anchorCtr="0">
            <a:noAutofit/>
          </a:bodyPr>
          <a:lstStyle/>
          <a:p>
            <a:pPr marL="0" lvl="0" indent="0" algn="r" rtl="0">
              <a:spcBef>
                <a:spcPts val="0"/>
              </a:spcBef>
              <a:spcAft>
                <a:spcPts val="1600"/>
              </a:spcAft>
              <a:buNone/>
            </a:pPr>
            <a:r>
              <a:rPr lang="en" dirty="0"/>
              <a:t>COVID-19 is an infectious disease caused by the recently found virus known as SARS-CoV-2 (or coronavirus). Before the outbreak originated in Wuhan, China on December 2019, there was no information about this virus</a:t>
            </a:r>
            <a:endParaRPr dirty="0"/>
          </a:p>
        </p:txBody>
      </p:sp>
      <p:sp>
        <p:nvSpPr>
          <p:cNvPr id="252" name="Google Shape;252;p35"/>
          <p:cNvSpPr txBox="1">
            <a:spLocks noGrp="1"/>
          </p:cNvSpPr>
          <p:nvPr>
            <p:ph type="ctrTitle"/>
          </p:nvPr>
        </p:nvSpPr>
        <p:spPr>
          <a:xfrm>
            <a:off x="3795823" y="1234000"/>
            <a:ext cx="4638552" cy="9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eLearning System</a:t>
            </a:r>
            <a:endParaRPr dirty="0"/>
          </a:p>
        </p:txBody>
      </p:sp>
      <p:sp>
        <p:nvSpPr>
          <p:cNvPr id="253" name="Google Shape;253;p35"/>
          <p:cNvSpPr/>
          <p:nvPr/>
        </p:nvSpPr>
        <p:spPr>
          <a:xfrm rot="10800000">
            <a:off x="8333378"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91C690-3CA3-41A3-991E-918449185371}"/>
              </a:ext>
            </a:extLst>
          </p:cNvPr>
          <p:cNvSpPr>
            <a:spLocks noGrp="1"/>
          </p:cNvSpPr>
          <p:nvPr>
            <p:ph type="body" idx="1"/>
          </p:nvPr>
        </p:nvSpPr>
        <p:spPr>
          <a:xfrm>
            <a:off x="1648452" y="1127051"/>
            <a:ext cx="6981423" cy="2466753"/>
          </a:xfrm>
        </p:spPr>
        <p:txBody>
          <a:bodyPr/>
          <a:lstStyle/>
          <a:p>
            <a:pPr marL="158750" indent="0">
              <a:buNone/>
            </a:pPr>
            <a:r>
              <a:rPr lang="en-US" sz="1600" dirty="0"/>
              <a:t>E-learning is a rapidly growing industry, the effects of which we can trace back to the 1980s and even well before that (in the form of distance learning and televised courses) – these will be discussed later in this </a:t>
            </a:r>
            <a:r>
              <a:rPr lang="en-US" sz="1600" dirty="0" err="1"/>
              <a:t>ebook</a:t>
            </a:r>
            <a:r>
              <a:rPr lang="en-US" sz="1600" dirty="0"/>
              <a:t>.</a:t>
            </a:r>
          </a:p>
          <a:p>
            <a:pPr marL="158750" indent="0">
              <a:buNone/>
            </a:pPr>
            <a:endParaRPr lang="en-US" sz="1600" dirty="0"/>
          </a:p>
          <a:p>
            <a:pPr marL="158750" indent="0">
              <a:buNone/>
            </a:pPr>
            <a:r>
              <a:rPr lang="en-US" sz="1600" dirty="0"/>
              <a:t>Now that affordable e-learning solutions exist for both computers and internet, it only takes a good e-learning tool for education to be facilitated from virtually anywhere. Technology has advanced so much that the geographical gap is bridged with the use of tools that make you feel as if you are inside the classroom</a:t>
            </a:r>
          </a:p>
          <a:p>
            <a:pPr marL="158750" indent="0">
              <a:buNone/>
            </a:pPr>
            <a:endParaRPr lang="en-US" sz="1600" dirty="0"/>
          </a:p>
          <a:p>
            <a:pPr marL="158750" indent="0">
              <a:buNone/>
            </a:pPr>
            <a:r>
              <a:rPr lang="en-US" sz="1600" dirty="0"/>
              <a:t>There is a plethora of different e-learning systems (otherwise known as Learning Management Systems, or LMSs for short) and methods, which allow for courses to be delivered. With the right tool, various processes can be automated such as a course with set materials and automatically marked tests.</a:t>
            </a:r>
          </a:p>
          <a:p>
            <a:pPr marL="158750" indent="0">
              <a:buNone/>
            </a:pPr>
            <a:endParaRPr lang="en-US" sz="1600" dirty="0"/>
          </a:p>
          <a:p>
            <a:pPr marL="158750" indent="0">
              <a:buNone/>
            </a:pPr>
            <a:endParaRPr lang="en-US" sz="1600" dirty="0"/>
          </a:p>
          <a:p>
            <a:pPr marL="158750" indent="0">
              <a:buNone/>
            </a:pPr>
            <a:endParaRPr lang="en-US" dirty="0"/>
          </a:p>
        </p:txBody>
      </p:sp>
      <p:sp>
        <p:nvSpPr>
          <p:cNvPr id="3" name="Title 2">
            <a:extLst>
              <a:ext uri="{FF2B5EF4-FFF2-40B4-BE49-F238E27FC236}">
                <a16:creationId xmlns:a16="http://schemas.microsoft.com/office/drawing/2014/main" id="{C020CB1D-BFC6-4CBF-874A-08B35366212C}"/>
              </a:ext>
            </a:extLst>
          </p:cNvPr>
          <p:cNvSpPr>
            <a:spLocks noGrp="1"/>
          </p:cNvSpPr>
          <p:nvPr>
            <p:ph type="ctrTitle"/>
          </p:nvPr>
        </p:nvSpPr>
        <p:spPr>
          <a:xfrm>
            <a:off x="999459" y="479433"/>
            <a:ext cx="3005379" cy="647618"/>
          </a:xfrm>
        </p:spPr>
        <p:txBody>
          <a:bodyPr/>
          <a:lstStyle/>
          <a:p>
            <a:r>
              <a:rPr lang="en-US" dirty="0"/>
              <a:t>E-learning Systems</a:t>
            </a:r>
          </a:p>
        </p:txBody>
      </p:sp>
    </p:spTree>
    <p:extLst>
      <p:ext uri="{BB962C8B-B14F-4D97-AF65-F5344CB8AC3E}">
        <p14:creationId xmlns:p14="http://schemas.microsoft.com/office/powerpoint/2010/main" val="592471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91C690-3CA3-41A3-991E-918449185371}"/>
              </a:ext>
            </a:extLst>
          </p:cNvPr>
          <p:cNvSpPr>
            <a:spLocks noGrp="1"/>
          </p:cNvSpPr>
          <p:nvPr>
            <p:ph type="body" idx="1"/>
          </p:nvPr>
        </p:nvSpPr>
        <p:spPr>
          <a:xfrm>
            <a:off x="1358004" y="1196086"/>
            <a:ext cx="7484650" cy="3144900"/>
          </a:xfrm>
        </p:spPr>
        <p:txBody>
          <a:bodyPr/>
          <a:lstStyle/>
          <a:p>
            <a:pPr marL="158750" indent="0">
              <a:buNone/>
            </a:pPr>
            <a:r>
              <a:rPr lang="en-US" sz="1600" dirty="0"/>
              <a:t>Learning management systems (LMS) are software platforms for instructors to manage and organize educational courses online and provide students a single location for all course material. </a:t>
            </a:r>
          </a:p>
          <a:p>
            <a:pPr marL="158750" indent="0">
              <a:buNone/>
            </a:pPr>
            <a:endParaRPr lang="en-US" sz="1600" dirty="0"/>
          </a:p>
          <a:p>
            <a:pPr marL="158750" indent="0">
              <a:buNone/>
            </a:pPr>
            <a:r>
              <a:rPr lang="en-US" sz="1600" dirty="0"/>
              <a:t>LMSs are used to help streamline information between educational institutions and students over the internet, allowing for increased learning capabilities.</a:t>
            </a:r>
          </a:p>
          <a:p>
            <a:pPr marL="158750" indent="0">
              <a:buNone/>
            </a:pPr>
            <a:endParaRPr lang="en-US" sz="1600" dirty="0"/>
          </a:p>
          <a:p>
            <a:pPr marL="158750" indent="0">
              <a:buNone/>
            </a:pPr>
            <a:r>
              <a:rPr lang="en-US" sz="1600" dirty="0"/>
              <a:t>LMSs are composed of a document management component and communication capability, allowing teachers to upload course files such as rubrics, assignments, calendars, and gradebooks, as well as communicate with students via chat rooms or forums. Many LMSs may also offer online assessment functionality, such as quizzes and tests, or offer features that integrate multimedia components such as videos and photos. Students can use LMSs to submit assignments, and many platforms allow instructors to grade assignments within the platform. </a:t>
            </a:r>
          </a:p>
        </p:txBody>
      </p:sp>
      <p:sp>
        <p:nvSpPr>
          <p:cNvPr id="3" name="Title 2">
            <a:extLst>
              <a:ext uri="{FF2B5EF4-FFF2-40B4-BE49-F238E27FC236}">
                <a16:creationId xmlns:a16="http://schemas.microsoft.com/office/drawing/2014/main" id="{C020CB1D-BFC6-4CBF-874A-08B35366212C}"/>
              </a:ext>
            </a:extLst>
          </p:cNvPr>
          <p:cNvSpPr>
            <a:spLocks noGrp="1"/>
          </p:cNvSpPr>
          <p:nvPr>
            <p:ph type="ctrTitle"/>
          </p:nvPr>
        </p:nvSpPr>
        <p:spPr>
          <a:xfrm>
            <a:off x="1020724" y="435530"/>
            <a:ext cx="5326913" cy="542581"/>
          </a:xfrm>
        </p:spPr>
        <p:txBody>
          <a:bodyPr/>
          <a:lstStyle/>
          <a:p>
            <a:r>
              <a:rPr lang="en-US" sz="2800" dirty="0"/>
              <a:t>Learning Management Systems</a:t>
            </a:r>
          </a:p>
        </p:txBody>
      </p:sp>
    </p:spTree>
    <p:extLst>
      <p:ext uri="{BB962C8B-B14F-4D97-AF65-F5344CB8AC3E}">
        <p14:creationId xmlns:p14="http://schemas.microsoft.com/office/powerpoint/2010/main" val="967079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DDC64C-019D-426F-855D-22880A2B874D}"/>
              </a:ext>
            </a:extLst>
          </p:cNvPr>
          <p:cNvSpPr>
            <a:spLocks noGrp="1"/>
          </p:cNvSpPr>
          <p:nvPr>
            <p:ph type="body" idx="1"/>
          </p:nvPr>
        </p:nvSpPr>
        <p:spPr/>
        <p:txBody>
          <a:bodyPr/>
          <a:lstStyle/>
          <a:p>
            <a:r>
              <a:rPr lang="en-US" sz="1600" dirty="0">
                <a:hlinkClick r:id="rId2"/>
              </a:rPr>
              <a:t>Canvas</a:t>
            </a:r>
            <a:endParaRPr lang="en-US" sz="1600" dirty="0"/>
          </a:p>
          <a:p>
            <a:r>
              <a:rPr lang="en-US" sz="1600" dirty="0">
                <a:hlinkClick r:id="rId3"/>
              </a:rPr>
              <a:t>Blackboard Learn</a:t>
            </a:r>
            <a:endParaRPr lang="en-US" sz="1600" dirty="0"/>
          </a:p>
          <a:p>
            <a:r>
              <a:rPr lang="en-US" sz="1600" dirty="0">
                <a:hlinkClick r:id="rId4"/>
              </a:rPr>
              <a:t>Google Classroom</a:t>
            </a:r>
            <a:endParaRPr lang="en-US" sz="1600" dirty="0"/>
          </a:p>
          <a:p>
            <a:r>
              <a:rPr lang="en-US" sz="1600" dirty="0">
                <a:hlinkClick r:id="rId5"/>
              </a:rPr>
              <a:t>SAP Litmos</a:t>
            </a:r>
            <a:endParaRPr lang="en-US" sz="1600" dirty="0"/>
          </a:p>
          <a:p>
            <a:r>
              <a:rPr lang="en-US" sz="1600" dirty="0">
                <a:hlinkClick r:id="rId6"/>
              </a:rPr>
              <a:t>Schoology</a:t>
            </a:r>
            <a:endParaRPr lang="en-US" sz="1600" dirty="0"/>
          </a:p>
          <a:p>
            <a:r>
              <a:rPr lang="en-US" sz="1600" dirty="0" err="1">
                <a:hlinkClick r:id="rId7"/>
              </a:rPr>
              <a:t>TalentLMS</a:t>
            </a:r>
            <a:endParaRPr lang="en-US" sz="1600" dirty="0"/>
          </a:p>
          <a:p>
            <a:r>
              <a:rPr lang="en-US" sz="1600" dirty="0">
                <a:hlinkClick r:id="rId8"/>
              </a:rPr>
              <a:t>Edmodo</a:t>
            </a:r>
            <a:endParaRPr lang="en-US" sz="1600" dirty="0"/>
          </a:p>
          <a:p>
            <a:r>
              <a:rPr lang="en-US" sz="1600" dirty="0">
                <a:hlinkClick r:id="rId9"/>
              </a:rPr>
              <a:t>Moodle</a:t>
            </a:r>
            <a:endParaRPr lang="en-US" sz="1600" dirty="0"/>
          </a:p>
          <a:p>
            <a:r>
              <a:rPr lang="en-US" sz="1600" dirty="0">
                <a:hlinkClick r:id="rId10"/>
              </a:rPr>
              <a:t>Absorb LMS</a:t>
            </a:r>
          </a:p>
          <a:p>
            <a:r>
              <a:rPr lang="en-US" sz="1600" dirty="0">
                <a:hlinkClick r:id="rId11"/>
              </a:rPr>
              <a:t>Brightspace</a:t>
            </a:r>
          </a:p>
          <a:p>
            <a:r>
              <a:rPr lang="en-US" sz="1600" dirty="0" err="1"/>
              <a:t>iSpring</a:t>
            </a:r>
            <a:r>
              <a:rPr lang="en-US" sz="1600" dirty="0"/>
              <a:t> Learn</a:t>
            </a:r>
            <a:endParaRPr lang="en-US" sz="1600" dirty="0">
              <a:hlinkClick r:id="rId10"/>
            </a:endParaRPr>
          </a:p>
          <a:p>
            <a:r>
              <a:rPr lang="en-US" sz="1600" dirty="0" err="1">
                <a:hlinkClick r:id="rId12"/>
              </a:rPr>
              <a:t>LearnUpon</a:t>
            </a:r>
            <a:r>
              <a:rPr lang="en-US" sz="1600" dirty="0">
                <a:hlinkClick r:id="rId12"/>
              </a:rPr>
              <a:t> LMS</a:t>
            </a:r>
            <a:endParaRPr lang="en-US" sz="1600" dirty="0">
              <a:hlinkClick r:id="rId10"/>
            </a:endParaRPr>
          </a:p>
          <a:p>
            <a:endParaRPr lang="en-US" dirty="0"/>
          </a:p>
        </p:txBody>
      </p:sp>
      <p:sp>
        <p:nvSpPr>
          <p:cNvPr id="3" name="Title 2">
            <a:extLst>
              <a:ext uri="{FF2B5EF4-FFF2-40B4-BE49-F238E27FC236}">
                <a16:creationId xmlns:a16="http://schemas.microsoft.com/office/drawing/2014/main" id="{F1381B2F-6AD3-4F8E-8768-009B0F5803F0}"/>
              </a:ext>
            </a:extLst>
          </p:cNvPr>
          <p:cNvSpPr>
            <a:spLocks noGrp="1"/>
          </p:cNvSpPr>
          <p:nvPr>
            <p:ph type="ctrTitle"/>
          </p:nvPr>
        </p:nvSpPr>
        <p:spPr/>
        <p:txBody>
          <a:bodyPr/>
          <a:lstStyle/>
          <a:p>
            <a:r>
              <a:rPr lang="en-US" dirty="0"/>
              <a:t>LMS Application</a:t>
            </a:r>
          </a:p>
        </p:txBody>
      </p:sp>
      <p:pic>
        <p:nvPicPr>
          <p:cNvPr id="6" name="Picture 5">
            <a:extLst>
              <a:ext uri="{FF2B5EF4-FFF2-40B4-BE49-F238E27FC236}">
                <a16:creationId xmlns:a16="http://schemas.microsoft.com/office/drawing/2014/main" id="{AD3D8F27-D373-4B67-B728-7F56F5B3A28F}"/>
              </a:ext>
            </a:extLst>
          </p:cNvPr>
          <p:cNvPicPr>
            <a:picLocks noChangeAspect="1"/>
          </p:cNvPicPr>
          <p:nvPr/>
        </p:nvPicPr>
        <p:blipFill>
          <a:blip r:embed="rId13"/>
          <a:stretch>
            <a:fillRect/>
          </a:stretch>
        </p:blipFill>
        <p:spPr>
          <a:xfrm>
            <a:off x="7671748" y="1080479"/>
            <a:ext cx="805204" cy="666085"/>
          </a:xfrm>
          <a:prstGeom prst="rect">
            <a:avLst/>
          </a:prstGeom>
        </p:spPr>
      </p:pic>
      <p:pic>
        <p:nvPicPr>
          <p:cNvPr id="8" name="Picture 7">
            <a:extLst>
              <a:ext uri="{FF2B5EF4-FFF2-40B4-BE49-F238E27FC236}">
                <a16:creationId xmlns:a16="http://schemas.microsoft.com/office/drawing/2014/main" id="{FB164208-EA79-4F61-A468-B6A13F6CFC8E}"/>
              </a:ext>
            </a:extLst>
          </p:cNvPr>
          <p:cNvPicPr>
            <a:picLocks noChangeAspect="1"/>
          </p:cNvPicPr>
          <p:nvPr/>
        </p:nvPicPr>
        <p:blipFill>
          <a:blip r:embed="rId14"/>
          <a:stretch>
            <a:fillRect/>
          </a:stretch>
        </p:blipFill>
        <p:spPr>
          <a:xfrm>
            <a:off x="7062081" y="2044996"/>
            <a:ext cx="666085" cy="666085"/>
          </a:xfrm>
          <a:prstGeom prst="rect">
            <a:avLst/>
          </a:prstGeom>
        </p:spPr>
      </p:pic>
      <p:pic>
        <p:nvPicPr>
          <p:cNvPr id="10" name="Picture 9">
            <a:extLst>
              <a:ext uri="{FF2B5EF4-FFF2-40B4-BE49-F238E27FC236}">
                <a16:creationId xmlns:a16="http://schemas.microsoft.com/office/drawing/2014/main" id="{297D21E0-502F-427E-B504-3AE065308F92}"/>
              </a:ext>
            </a:extLst>
          </p:cNvPr>
          <p:cNvPicPr>
            <a:picLocks noChangeAspect="1"/>
          </p:cNvPicPr>
          <p:nvPr/>
        </p:nvPicPr>
        <p:blipFill>
          <a:blip r:embed="rId15"/>
          <a:stretch>
            <a:fillRect/>
          </a:stretch>
        </p:blipFill>
        <p:spPr>
          <a:xfrm>
            <a:off x="4618516" y="3819081"/>
            <a:ext cx="785027" cy="785027"/>
          </a:xfrm>
          <a:prstGeom prst="rect">
            <a:avLst/>
          </a:prstGeom>
        </p:spPr>
      </p:pic>
      <p:pic>
        <p:nvPicPr>
          <p:cNvPr id="12" name="Graphic 11">
            <a:extLst>
              <a:ext uri="{FF2B5EF4-FFF2-40B4-BE49-F238E27FC236}">
                <a16:creationId xmlns:a16="http://schemas.microsoft.com/office/drawing/2014/main" id="{F8B80F19-D0A1-426D-AF06-AC7AE99374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90073" y="2996786"/>
            <a:ext cx="890527" cy="868263"/>
          </a:xfrm>
          <a:prstGeom prst="rect">
            <a:avLst/>
          </a:prstGeom>
        </p:spPr>
      </p:pic>
      <p:pic>
        <p:nvPicPr>
          <p:cNvPr id="14" name="Graphic 13">
            <a:extLst>
              <a:ext uri="{FF2B5EF4-FFF2-40B4-BE49-F238E27FC236}">
                <a16:creationId xmlns:a16="http://schemas.microsoft.com/office/drawing/2014/main" id="{94E885E7-2010-468A-BD0C-EE07D7F5711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74350" y="1976704"/>
            <a:ext cx="744761" cy="744761"/>
          </a:xfrm>
          <a:prstGeom prst="rect">
            <a:avLst/>
          </a:prstGeom>
        </p:spPr>
      </p:pic>
      <p:pic>
        <p:nvPicPr>
          <p:cNvPr id="16" name="Graphic 15">
            <a:extLst>
              <a:ext uri="{FF2B5EF4-FFF2-40B4-BE49-F238E27FC236}">
                <a16:creationId xmlns:a16="http://schemas.microsoft.com/office/drawing/2014/main" id="{59983B64-2B64-4307-A9FE-42879240A8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94278" y="2928934"/>
            <a:ext cx="1280480" cy="1024384"/>
          </a:xfrm>
          <a:prstGeom prst="rect">
            <a:avLst/>
          </a:prstGeom>
        </p:spPr>
      </p:pic>
      <p:pic>
        <p:nvPicPr>
          <p:cNvPr id="18" name="Picture 17">
            <a:extLst>
              <a:ext uri="{FF2B5EF4-FFF2-40B4-BE49-F238E27FC236}">
                <a16:creationId xmlns:a16="http://schemas.microsoft.com/office/drawing/2014/main" id="{FB91B469-D64E-4BA1-8F2A-300561F3E429}"/>
              </a:ext>
            </a:extLst>
          </p:cNvPr>
          <p:cNvPicPr>
            <a:picLocks noChangeAspect="1"/>
          </p:cNvPicPr>
          <p:nvPr/>
        </p:nvPicPr>
        <p:blipFill>
          <a:blip r:embed="rId22"/>
          <a:stretch>
            <a:fillRect/>
          </a:stretch>
        </p:blipFill>
        <p:spPr>
          <a:xfrm>
            <a:off x="7054543" y="3009078"/>
            <a:ext cx="645229" cy="645229"/>
          </a:xfrm>
          <a:prstGeom prst="rect">
            <a:avLst/>
          </a:prstGeom>
        </p:spPr>
      </p:pic>
      <p:pic>
        <p:nvPicPr>
          <p:cNvPr id="20" name="Graphic 19">
            <a:extLst>
              <a:ext uri="{FF2B5EF4-FFF2-40B4-BE49-F238E27FC236}">
                <a16:creationId xmlns:a16="http://schemas.microsoft.com/office/drawing/2014/main" id="{73DEF0A4-1AA2-4402-8B3B-E025E0F59F2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536330" y="3926069"/>
            <a:ext cx="2191836" cy="571053"/>
          </a:xfrm>
          <a:prstGeom prst="rect">
            <a:avLst/>
          </a:prstGeom>
        </p:spPr>
      </p:pic>
      <p:pic>
        <p:nvPicPr>
          <p:cNvPr id="22" name="Graphic 21">
            <a:extLst>
              <a:ext uri="{FF2B5EF4-FFF2-40B4-BE49-F238E27FC236}">
                <a16:creationId xmlns:a16="http://schemas.microsoft.com/office/drawing/2014/main" id="{266BFDBD-D7DC-43F0-A5D3-019E89503D2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830857" y="2928554"/>
            <a:ext cx="890527" cy="890527"/>
          </a:xfrm>
          <a:prstGeom prst="rect">
            <a:avLst/>
          </a:prstGeom>
        </p:spPr>
      </p:pic>
      <p:pic>
        <p:nvPicPr>
          <p:cNvPr id="24" name="Graphic 23">
            <a:extLst>
              <a:ext uri="{FF2B5EF4-FFF2-40B4-BE49-F238E27FC236}">
                <a16:creationId xmlns:a16="http://schemas.microsoft.com/office/drawing/2014/main" id="{DAAE14DE-28D8-4F03-A06B-031C4F9CE7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51428" y="3628175"/>
            <a:ext cx="1766179" cy="1280480"/>
          </a:xfrm>
          <a:prstGeom prst="rect">
            <a:avLst/>
          </a:prstGeom>
        </p:spPr>
      </p:pic>
      <p:pic>
        <p:nvPicPr>
          <p:cNvPr id="26" name="Graphic 25">
            <a:extLst>
              <a:ext uri="{FF2B5EF4-FFF2-40B4-BE49-F238E27FC236}">
                <a16:creationId xmlns:a16="http://schemas.microsoft.com/office/drawing/2014/main" id="{CF43F6C8-858D-4387-B2AC-F315B6FD6B7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36397" y="2030256"/>
            <a:ext cx="749351" cy="749351"/>
          </a:xfrm>
          <a:prstGeom prst="rect">
            <a:avLst/>
          </a:prstGeom>
        </p:spPr>
      </p:pic>
      <p:pic>
        <p:nvPicPr>
          <p:cNvPr id="28" name="Graphic 27">
            <a:extLst>
              <a:ext uri="{FF2B5EF4-FFF2-40B4-BE49-F238E27FC236}">
                <a16:creationId xmlns:a16="http://schemas.microsoft.com/office/drawing/2014/main" id="{71B51A84-0489-4065-AF80-DF7F1CF79BA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785748" y="1027758"/>
            <a:ext cx="766763" cy="771525"/>
          </a:xfrm>
          <a:prstGeom prst="rect">
            <a:avLst/>
          </a:prstGeom>
        </p:spPr>
      </p:pic>
    </p:spTree>
    <p:extLst>
      <p:ext uri="{BB962C8B-B14F-4D97-AF65-F5344CB8AC3E}">
        <p14:creationId xmlns:p14="http://schemas.microsoft.com/office/powerpoint/2010/main" val="2419774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subTitle" idx="1"/>
          </p:nvPr>
        </p:nvSpPr>
        <p:spPr>
          <a:xfrm>
            <a:off x="4540575" y="2722193"/>
            <a:ext cx="3893700" cy="1849800"/>
          </a:xfrm>
          <a:prstGeom prst="rect">
            <a:avLst/>
          </a:prstGeom>
        </p:spPr>
        <p:txBody>
          <a:bodyPr spcFirstLastPara="1" wrap="square" lIns="91425" tIns="91425" rIns="91425" bIns="91425" anchor="b" anchorCtr="0">
            <a:noAutofit/>
          </a:bodyPr>
          <a:lstStyle/>
          <a:p>
            <a:pPr marL="0" lvl="0" indent="0" algn="r" rtl="0">
              <a:spcBef>
                <a:spcPts val="0"/>
              </a:spcBef>
              <a:spcAft>
                <a:spcPts val="1600"/>
              </a:spcAft>
              <a:buNone/>
            </a:pPr>
            <a:r>
              <a:rPr lang="en" dirty="0"/>
              <a:t>COVID-19 is an infectious disease caused by the recently found virus known as SARS-CoV-2 (or coronavirus). Before the outbreak originated in Wuhan, China on December 2019, there was no information about this virus</a:t>
            </a:r>
            <a:endParaRPr dirty="0"/>
          </a:p>
        </p:txBody>
      </p:sp>
      <p:sp>
        <p:nvSpPr>
          <p:cNvPr id="252" name="Google Shape;252;p35"/>
          <p:cNvSpPr txBox="1">
            <a:spLocks noGrp="1"/>
          </p:cNvSpPr>
          <p:nvPr>
            <p:ph type="ctrTitle"/>
          </p:nvPr>
        </p:nvSpPr>
        <p:spPr>
          <a:xfrm>
            <a:off x="3795823" y="1234000"/>
            <a:ext cx="4638552" cy="9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Virtual Classroom</a:t>
            </a:r>
            <a:endParaRPr dirty="0"/>
          </a:p>
        </p:txBody>
      </p:sp>
      <p:sp>
        <p:nvSpPr>
          <p:cNvPr id="253" name="Google Shape;253;p35"/>
          <p:cNvSpPr/>
          <p:nvPr/>
        </p:nvSpPr>
        <p:spPr>
          <a:xfrm rot="10800000">
            <a:off x="8333378"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996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7" name="Google Shape;217;p32"/>
          <p:cNvSpPr txBox="1">
            <a:spLocks noGrp="1"/>
          </p:cNvSpPr>
          <p:nvPr>
            <p:ph type="ctrTitle"/>
          </p:nvPr>
        </p:nvSpPr>
        <p:spPr>
          <a:xfrm>
            <a:off x="811609" y="334431"/>
            <a:ext cx="3280260" cy="55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Virtual Classroom</a:t>
            </a:r>
            <a:endParaRPr dirty="0">
              <a:solidFill>
                <a:schemeClr val="dk1"/>
              </a:solidFill>
            </a:endParaRPr>
          </a:p>
        </p:txBody>
      </p:sp>
      <p:sp>
        <p:nvSpPr>
          <p:cNvPr id="3" name="Text Placeholder 2">
            <a:extLst>
              <a:ext uri="{FF2B5EF4-FFF2-40B4-BE49-F238E27FC236}">
                <a16:creationId xmlns:a16="http://schemas.microsoft.com/office/drawing/2014/main" id="{DACC8F99-C0F0-45DF-A971-B970420FEDE9}"/>
              </a:ext>
            </a:extLst>
          </p:cNvPr>
          <p:cNvSpPr>
            <a:spLocks noGrp="1"/>
          </p:cNvSpPr>
          <p:nvPr>
            <p:ph type="body" idx="1"/>
          </p:nvPr>
        </p:nvSpPr>
        <p:spPr>
          <a:xfrm>
            <a:off x="1060292" y="1127050"/>
            <a:ext cx="7703700" cy="3402419"/>
          </a:xfrm>
        </p:spPr>
        <p:txBody>
          <a:bodyPr/>
          <a:lstStyle/>
          <a:p>
            <a:pPr marL="158750" indent="0">
              <a:buNone/>
            </a:pPr>
            <a:r>
              <a:rPr lang="en-US" sz="1600" dirty="0"/>
              <a:t>In other words, the virtual classroom is a shared online space where the learners and the tutor work together simultaneously. Usually, these interactions take place through videoconferencing. The participants have tools to present learning content in different formats, as well as to implement collaborative and individual activities. In this type of interaction, the teacher has the particularly important role of the moderator who guides the learning process and supports group activities and discussions.</a:t>
            </a:r>
          </a:p>
          <a:p>
            <a:pPr marL="158750" indent="0">
              <a:buNone/>
            </a:pPr>
            <a:endParaRPr lang="en-US" sz="1600" dirty="0"/>
          </a:p>
          <a:p>
            <a:pPr marL="158750" indent="0">
              <a:buNone/>
            </a:pPr>
            <a:r>
              <a:rPr lang="en-US" sz="1600" dirty="0"/>
              <a:t>The most common tools you can find in a virtual classroom are:</a:t>
            </a:r>
          </a:p>
          <a:p>
            <a:pPr marL="158750" indent="0">
              <a:buNone/>
            </a:pPr>
            <a:endParaRPr lang="en-US" sz="1600" dirty="0"/>
          </a:p>
          <a:p>
            <a:pPr marL="444500" indent="-285750">
              <a:buFont typeface="Arial" panose="020B0604020202020204" pitchFamily="34" charset="0"/>
              <a:buChar char="•"/>
            </a:pPr>
            <a:r>
              <a:rPr lang="en-US" sz="1600" dirty="0"/>
              <a:t>Videoconferencing</a:t>
            </a:r>
          </a:p>
          <a:p>
            <a:pPr marL="444500" indent="-285750">
              <a:buFont typeface="Arial" panose="020B0604020202020204" pitchFamily="34" charset="0"/>
              <a:buChar char="•"/>
            </a:pPr>
            <a:r>
              <a:rPr lang="en-US" sz="1600" dirty="0"/>
              <a:t>Online whiteboard for real-time collaboration</a:t>
            </a:r>
          </a:p>
          <a:p>
            <a:pPr marL="444500" indent="-285750">
              <a:buFont typeface="Arial" panose="020B0604020202020204" pitchFamily="34" charset="0"/>
              <a:buChar char="•"/>
            </a:pPr>
            <a:r>
              <a:rPr lang="en-US" sz="1600" dirty="0"/>
              <a:t>Instant messaging tool</a:t>
            </a:r>
          </a:p>
          <a:p>
            <a:pPr marL="444500" indent="-285750">
              <a:buFont typeface="Arial" panose="020B0604020202020204" pitchFamily="34" charset="0"/>
              <a:buChar char="•"/>
            </a:pPr>
            <a:r>
              <a:rPr lang="en-US" sz="1600" dirty="0"/>
              <a:t>Participation controls</a:t>
            </a:r>
          </a:p>
          <a:p>
            <a:pPr marL="444500" indent="-285750">
              <a:buFont typeface="Arial" panose="020B0604020202020204" pitchFamily="34" charset="0"/>
              <a:buChar char="•"/>
            </a:pPr>
            <a:r>
              <a:rPr lang="en-US" sz="1600" dirty="0"/>
              <a:t>Breakout rooms</a:t>
            </a:r>
          </a:p>
          <a:p>
            <a:pPr marL="158750" indent="0">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DDC64C-019D-426F-855D-22880A2B874D}"/>
              </a:ext>
            </a:extLst>
          </p:cNvPr>
          <p:cNvSpPr>
            <a:spLocks noGrp="1"/>
          </p:cNvSpPr>
          <p:nvPr>
            <p:ph type="body" idx="1"/>
          </p:nvPr>
        </p:nvSpPr>
        <p:spPr/>
        <p:txBody>
          <a:bodyPr/>
          <a:lstStyle/>
          <a:p>
            <a:r>
              <a:rPr lang="en-US" sz="1600" b="1" dirty="0" err="1">
                <a:hlinkClick r:id="rId2"/>
              </a:rPr>
              <a:t>Newrow</a:t>
            </a:r>
            <a:r>
              <a:rPr lang="en-US" sz="1600" b="1" dirty="0">
                <a:hlinkClick r:id="rId2"/>
              </a:rPr>
              <a:t> Smart</a:t>
            </a:r>
            <a:endParaRPr lang="en-US" sz="1600" b="1" dirty="0"/>
          </a:p>
          <a:p>
            <a:r>
              <a:rPr lang="en-US" sz="1600" b="1" dirty="0" err="1">
                <a:hlinkClick r:id="rId3"/>
              </a:rPr>
              <a:t>Vedamo</a:t>
            </a:r>
            <a:endParaRPr lang="en-US" sz="1600" b="1" dirty="0"/>
          </a:p>
          <a:p>
            <a:r>
              <a:rPr lang="en-US" sz="1600" b="1" dirty="0" err="1">
                <a:hlinkClick r:id="rId4"/>
              </a:rPr>
              <a:t>BigBlueButton</a:t>
            </a:r>
            <a:r>
              <a:rPr lang="en-US" sz="1600" b="1" dirty="0">
                <a:hlinkClick r:id="rId4"/>
              </a:rPr>
              <a:t> </a:t>
            </a:r>
            <a:endParaRPr lang="en-US" sz="1600" b="1" dirty="0"/>
          </a:p>
          <a:p>
            <a:r>
              <a:rPr lang="en-US" sz="1600" b="1" dirty="0" err="1">
                <a:hlinkClick r:id="rId5"/>
              </a:rPr>
              <a:t>Electa</a:t>
            </a:r>
            <a:r>
              <a:rPr lang="en-US" sz="1600" b="1" dirty="0">
                <a:hlinkClick r:id="rId5"/>
              </a:rPr>
              <a:t> Live </a:t>
            </a:r>
            <a:endParaRPr lang="en-US" sz="1600" b="1" dirty="0"/>
          </a:p>
          <a:p>
            <a:r>
              <a:rPr lang="en-US" sz="1600" b="1" dirty="0"/>
              <a:t>Adobe Connect </a:t>
            </a:r>
            <a:endParaRPr lang="en-US" sz="1600" b="1" dirty="0">
              <a:hlinkClick r:id="rId6"/>
            </a:endParaRPr>
          </a:p>
          <a:p>
            <a:r>
              <a:rPr lang="en-US" sz="1600" b="1" dirty="0" err="1">
                <a:hlinkClick r:id="rId7"/>
              </a:rPr>
              <a:t>WizIQ</a:t>
            </a:r>
            <a:endParaRPr lang="en-US" sz="1600" b="1" dirty="0"/>
          </a:p>
          <a:p>
            <a:endParaRPr lang="en-US" dirty="0"/>
          </a:p>
        </p:txBody>
      </p:sp>
      <p:sp>
        <p:nvSpPr>
          <p:cNvPr id="3" name="Title 2">
            <a:extLst>
              <a:ext uri="{FF2B5EF4-FFF2-40B4-BE49-F238E27FC236}">
                <a16:creationId xmlns:a16="http://schemas.microsoft.com/office/drawing/2014/main" id="{F1381B2F-6AD3-4F8E-8768-009B0F5803F0}"/>
              </a:ext>
            </a:extLst>
          </p:cNvPr>
          <p:cNvSpPr>
            <a:spLocks noGrp="1"/>
          </p:cNvSpPr>
          <p:nvPr>
            <p:ph type="ctrTitle"/>
          </p:nvPr>
        </p:nvSpPr>
        <p:spPr/>
        <p:txBody>
          <a:bodyPr/>
          <a:lstStyle/>
          <a:p>
            <a:r>
              <a:rPr lang="en-US" dirty="0"/>
              <a:t>Virtual Classroom Application</a:t>
            </a:r>
          </a:p>
        </p:txBody>
      </p:sp>
      <p:pic>
        <p:nvPicPr>
          <p:cNvPr id="5" name="Picture 4">
            <a:extLst>
              <a:ext uri="{FF2B5EF4-FFF2-40B4-BE49-F238E27FC236}">
                <a16:creationId xmlns:a16="http://schemas.microsoft.com/office/drawing/2014/main" id="{FB54F996-C823-42A4-A58A-F0054E7F6FBB}"/>
              </a:ext>
            </a:extLst>
          </p:cNvPr>
          <p:cNvPicPr>
            <a:picLocks noChangeAspect="1"/>
          </p:cNvPicPr>
          <p:nvPr/>
        </p:nvPicPr>
        <p:blipFill>
          <a:blip r:embed="rId8"/>
          <a:stretch>
            <a:fillRect/>
          </a:stretch>
        </p:blipFill>
        <p:spPr>
          <a:xfrm>
            <a:off x="6722506" y="3796883"/>
            <a:ext cx="2916019" cy="729005"/>
          </a:xfrm>
          <a:prstGeom prst="rect">
            <a:avLst/>
          </a:prstGeom>
        </p:spPr>
      </p:pic>
      <p:pic>
        <p:nvPicPr>
          <p:cNvPr id="9" name="Picture 8">
            <a:extLst>
              <a:ext uri="{FF2B5EF4-FFF2-40B4-BE49-F238E27FC236}">
                <a16:creationId xmlns:a16="http://schemas.microsoft.com/office/drawing/2014/main" id="{E29518DE-F8B4-4CE8-B6BF-D365E9E87DAB}"/>
              </a:ext>
            </a:extLst>
          </p:cNvPr>
          <p:cNvPicPr>
            <a:picLocks noChangeAspect="1"/>
          </p:cNvPicPr>
          <p:nvPr/>
        </p:nvPicPr>
        <p:blipFill>
          <a:blip r:embed="rId9"/>
          <a:stretch>
            <a:fillRect/>
          </a:stretch>
        </p:blipFill>
        <p:spPr>
          <a:xfrm>
            <a:off x="7083628" y="2573883"/>
            <a:ext cx="2916017" cy="729004"/>
          </a:xfrm>
          <a:prstGeom prst="rect">
            <a:avLst/>
          </a:prstGeom>
        </p:spPr>
      </p:pic>
      <p:pic>
        <p:nvPicPr>
          <p:cNvPr id="13" name="Picture 12">
            <a:extLst>
              <a:ext uri="{FF2B5EF4-FFF2-40B4-BE49-F238E27FC236}">
                <a16:creationId xmlns:a16="http://schemas.microsoft.com/office/drawing/2014/main" id="{BE8CC7E6-474A-42D5-B66C-C1138ED08978}"/>
              </a:ext>
            </a:extLst>
          </p:cNvPr>
          <p:cNvPicPr>
            <a:picLocks noChangeAspect="1"/>
          </p:cNvPicPr>
          <p:nvPr/>
        </p:nvPicPr>
        <p:blipFill>
          <a:blip r:embed="rId10"/>
          <a:stretch>
            <a:fillRect/>
          </a:stretch>
        </p:blipFill>
        <p:spPr>
          <a:xfrm>
            <a:off x="7208975" y="1914641"/>
            <a:ext cx="2429549" cy="640465"/>
          </a:xfrm>
          <a:prstGeom prst="rect">
            <a:avLst/>
          </a:prstGeom>
        </p:spPr>
      </p:pic>
      <p:pic>
        <p:nvPicPr>
          <p:cNvPr id="17" name="Picture 16">
            <a:extLst>
              <a:ext uri="{FF2B5EF4-FFF2-40B4-BE49-F238E27FC236}">
                <a16:creationId xmlns:a16="http://schemas.microsoft.com/office/drawing/2014/main" id="{026C5FE4-DF66-4A6D-8201-E584FA4CD70D}"/>
              </a:ext>
            </a:extLst>
          </p:cNvPr>
          <p:cNvPicPr>
            <a:picLocks noChangeAspect="1"/>
          </p:cNvPicPr>
          <p:nvPr/>
        </p:nvPicPr>
        <p:blipFill>
          <a:blip r:embed="rId11"/>
          <a:stretch>
            <a:fillRect/>
          </a:stretch>
        </p:blipFill>
        <p:spPr>
          <a:xfrm>
            <a:off x="6722506" y="3177899"/>
            <a:ext cx="2916018" cy="729005"/>
          </a:xfrm>
          <a:prstGeom prst="rect">
            <a:avLst/>
          </a:prstGeom>
        </p:spPr>
      </p:pic>
      <p:pic>
        <p:nvPicPr>
          <p:cNvPr id="21" name="Picture 20">
            <a:extLst>
              <a:ext uri="{FF2B5EF4-FFF2-40B4-BE49-F238E27FC236}">
                <a16:creationId xmlns:a16="http://schemas.microsoft.com/office/drawing/2014/main" id="{E0AB40C1-57E0-403B-B8E2-CF8E5320FEE4}"/>
              </a:ext>
            </a:extLst>
          </p:cNvPr>
          <p:cNvPicPr>
            <a:picLocks noChangeAspect="1"/>
          </p:cNvPicPr>
          <p:nvPr/>
        </p:nvPicPr>
        <p:blipFill>
          <a:blip r:embed="rId12"/>
          <a:stretch>
            <a:fillRect/>
          </a:stretch>
        </p:blipFill>
        <p:spPr>
          <a:xfrm>
            <a:off x="5956418" y="4235933"/>
            <a:ext cx="3429035" cy="857259"/>
          </a:xfrm>
          <a:prstGeom prst="rect">
            <a:avLst/>
          </a:prstGeom>
        </p:spPr>
      </p:pic>
      <p:pic>
        <p:nvPicPr>
          <p:cNvPr id="25" name="Picture 24">
            <a:extLst>
              <a:ext uri="{FF2B5EF4-FFF2-40B4-BE49-F238E27FC236}">
                <a16:creationId xmlns:a16="http://schemas.microsoft.com/office/drawing/2014/main" id="{3D1F5D2F-5B33-4E24-A5E3-6B651941120B}"/>
              </a:ext>
            </a:extLst>
          </p:cNvPr>
          <p:cNvPicPr>
            <a:picLocks noChangeAspect="1"/>
          </p:cNvPicPr>
          <p:nvPr/>
        </p:nvPicPr>
        <p:blipFill>
          <a:blip r:embed="rId13"/>
          <a:stretch>
            <a:fillRect/>
          </a:stretch>
        </p:blipFill>
        <p:spPr>
          <a:xfrm>
            <a:off x="4610589" y="3921872"/>
            <a:ext cx="2473039" cy="618260"/>
          </a:xfrm>
          <a:prstGeom prst="rect">
            <a:avLst/>
          </a:prstGeom>
        </p:spPr>
      </p:pic>
      <p:sp>
        <p:nvSpPr>
          <p:cNvPr id="27" name="AutoShape 1" descr="7 Best Virtual Classroom Software Solutions in 2020">
            <a:extLst>
              <a:ext uri="{FF2B5EF4-FFF2-40B4-BE49-F238E27FC236}">
                <a16:creationId xmlns:a16="http://schemas.microsoft.com/office/drawing/2014/main" id="{FB783283-EDF9-4FEA-96EE-D9196057B12A}"/>
              </a:ext>
            </a:extLst>
          </p:cNvPr>
          <p:cNvSpPr>
            <a:spLocks noChangeAspect="1" noChangeArrowheads="1"/>
          </p:cNvSpPr>
          <p:nvPr/>
        </p:nvSpPr>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80313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0"/>
        <p:cNvGrpSpPr/>
        <p:nvPr/>
      </p:nvGrpSpPr>
      <p:grpSpPr>
        <a:xfrm>
          <a:off x="0" y="0"/>
          <a:ext cx="0" cy="0"/>
          <a:chOff x="0" y="0"/>
          <a:chExt cx="0" cy="0"/>
        </a:xfrm>
      </p:grpSpPr>
      <p:sp>
        <p:nvSpPr>
          <p:cNvPr id="841" name="Google Shape;841;p57"/>
          <p:cNvSpPr txBox="1"/>
          <p:nvPr/>
        </p:nvSpPr>
        <p:spPr>
          <a:xfrm>
            <a:off x="1198219" y="1009653"/>
            <a:ext cx="7347816" cy="2565000"/>
          </a:xfrm>
          <a:prstGeom prst="rect">
            <a:avLst/>
          </a:prstGeom>
          <a:noFill/>
          <a:ln>
            <a:noFill/>
          </a:ln>
        </p:spPr>
        <p:txBody>
          <a:bodyPr spcFirstLastPara="1" wrap="square" lIns="91425" tIns="182875" rIns="91425" bIns="0" anchor="ctr" anchorCtr="0">
            <a:noAutofit/>
          </a:bodyPr>
          <a:lstStyle/>
          <a:p>
            <a:pPr marL="457200" indent="-317500">
              <a:lnSpc>
                <a:spcPct val="115000"/>
              </a:lnSpc>
              <a:buClr>
                <a:schemeClr val="accent2"/>
              </a:buClr>
              <a:buSzPts val="1400"/>
              <a:buFont typeface="Anaheim"/>
              <a:buChar char="●"/>
            </a:pPr>
            <a:r>
              <a:rPr lang="pl-PL" dirty="0">
                <a:solidFill>
                  <a:schemeClr val="accent2"/>
                </a:solidFill>
                <a:latin typeface="Anaheim"/>
                <a:ea typeface="Anaheim"/>
                <a:cs typeface="Anaheim"/>
                <a:sym typeface="Anaheim"/>
              </a:rPr>
              <a:t>EdTech:</a:t>
            </a:r>
            <a:r>
              <a:rPr lang="en-US" dirty="0">
                <a:solidFill>
                  <a:schemeClr val="accent2"/>
                </a:solidFill>
                <a:latin typeface="Anaheim"/>
                <a:ea typeface="Anaheim"/>
                <a:cs typeface="Anaheim"/>
                <a:sym typeface="Anaheim"/>
              </a:rPr>
              <a:t> </a:t>
            </a:r>
          </a:p>
          <a:p>
            <a:pPr marL="139700">
              <a:lnSpc>
                <a:spcPct val="115000"/>
              </a:lnSpc>
              <a:buClr>
                <a:schemeClr val="accent2"/>
              </a:buClr>
              <a:buSzPts val="1400"/>
            </a:pPr>
            <a:r>
              <a:rPr lang="en-US" dirty="0">
                <a:solidFill>
                  <a:schemeClr val="accent2"/>
                </a:solidFill>
                <a:latin typeface="Anaheim"/>
                <a:ea typeface="Anaheim"/>
                <a:cs typeface="Anaheim"/>
                <a:sym typeface="Anaheim"/>
              </a:rPr>
              <a:t>	</a:t>
            </a:r>
            <a:r>
              <a:rPr lang="pl-PL" dirty="0">
                <a:solidFill>
                  <a:schemeClr val="accent2"/>
                </a:solidFill>
                <a:latin typeface="Anaheim"/>
                <a:ea typeface="Anaheim"/>
                <a:cs typeface="Anaheim"/>
                <a:sym typeface="Anaheim"/>
              </a:rPr>
              <a:t> https://wibbu.com/what-is-edtech-and-why-is-it-the-future/</a:t>
            </a:r>
            <a:endParaRPr lang="en-US" dirty="0">
              <a:solidFill>
                <a:schemeClr val="accent2"/>
              </a:solidFill>
              <a:latin typeface="Anaheim"/>
              <a:ea typeface="Anaheim"/>
              <a:cs typeface="Anaheim"/>
              <a:sym typeface="Anaheim"/>
            </a:endParaRPr>
          </a:p>
          <a:p>
            <a:pPr marL="139700">
              <a:lnSpc>
                <a:spcPct val="115000"/>
              </a:lnSpc>
              <a:buClr>
                <a:schemeClr val="accent2"/>
              </a:buClr>
              <a:buSzPts val="1400"/>
            </a:pPr>
            <a:r>
              <a:rPr lang="en-US" dirty="0">
                <a:solidFill>
                  <a:schemeClr val="accent2"/>
                </a:solidFill>
                <a:latin typeface="Anaheim"/>
                <a:ea typeface="Anaheim"/>
                <a:cs typeface="Anaheim"/>
                <a:sym typeface="Anaheim"/>
              </a:rPr>
              <a:t>	 </a:t>
            </a:r>
            <a:r>
              <a:rPr lang="pl-PL" dirty="0">
                <a:solidFill>
                  <a:schemeClr val="accent2"/>
                </a:solidFill>
                <a:latin typeface="Anaheim"/>
                <a:ea typeface="Anaheim"/>
                <a:cs typeface="Anaheim"/>
                <a:sym typeface="Anaheim"/>
              </a:rPr>
              <a:t>https://en.wikipedia.org/wiki/Educational_technology</a:t>
            </a:r>
            <a:endParaRPr lang="en-US" dirty="0">
              <a:solidFill>
                <a:schemeClr val="accent2"/>
              </a:solidFill>
              <a:latin typeface="Anaheim"/>
              <a:ea typeface="Anaheim"/>
              <a:cs typeface="Anaheim"/>
              <a:sym typeface="Anaheim"/>
            </a:endParaRPr>
          </a:p>
          <a:p>
            <a:pPr marL="139700">
              <a:lnSpc>
                <a:spcPct val="115000"/>
              </a:lnSpc>
              <a:buClr>
                <a:schemeClr val="accent2"/>
              </a:buClr>
              <a:buSzPts val="1400"/>
            </a:pPr>
            <a:r>
              <a:rPr lang="en-US" dirty="0">
                <a:solidFill>
                  <a:schemeClr val="accent2"/>
                </a:solidFill>
                <a:latin typeface="Anaheim"/>
                <a:ea typeface="Anaheim"/>
                <a:cs typeface="Anaheim"/>
                <a:sym typeface="Anaheim"/>
              </a:rPr>
              <a:t>	</a:t>
            </a:r>
            <a:r>
              <a:rPr lang="pl-PL" dirty="0">
                <a:solidFill>
                  <a:schemeClr val="accent2"/>
                </a:solidFill>
                <a:latin typeface="Anaheim"/>
                <a:ea typeface="Anaheim"/>
                <a:cs typeface="Anaheim"/>
                <a:sym typeface="Anaheim"/>
              </a:rPr>
              <a:t>https://www.e-spincorp.com/3-difference-types-of-educational-technology/</a:t>
            </a:r>
          </a:p>
          <a:p>
            <a:pPr marL="457200" lvl="0" indent="-317500">
              <a:lnSpc>
                <a:spcPct val="115000"/>
              </a:lnSpc>
              <a:buClr>
                <a:schemeClr val="accent2"/>
              </a:buClr>
              <a:buSzPts val="1400"/>
              <a:buFont typeface="Anaheim"/>
              <a:buChar char="●"/>
            </a:pPr>
            <a:r>
              <a:rPr lang="en-US" dirty="0">
                <a:solidFill>
                  <a:schemeClr val="accent2"/>
                </a:solidFill>
                <a:latin typeface="Anaheim"/>
                <a:ea typeface="Anaheim"/>
                <a:cs typeface="Anaheim"/>
                <a:sym typeface="Anaheim"/>
              </a:rPr>
              <a:t>Virtual Classroom: </a:t>
            </a:r>
          </a:p>
          <a:p>
            <a:pPr marL="139700" lvl="0">
              <a:lnSpc>
                <a:spcPct val="115000"/>
              </a:lnSpc>
              <a:buClr>
                <a:schemeClr val="accent2"/>
              </a:buClr>
              <a:buSzPts val="1400"/>
            </a:pPr>
            <a:r>
              <a:rPr lang="en-US" dirty="0">
                <a:solidFill>
                  <a:schemeClr val="accent2"/>
                </a:solidFill>
                <a:latin typeface="Anaheim"/>
                <a:ea typeface="Anaheim"/>
                <a:cs typeface="Anaheim"/>
                <a:sym typeface="Anaheim"/>
              </a:rPr>
              <a:t>	https://www.vedamo.com/knowledge/what-is-virtual-classroom/</a:t>
            </a:r>
          </a:p>
          <a:p>
            <a:pPr marL="457200" lvl="0" indent="-317500">
              <a:lnSpc>
                <a:spcPct val="115000"/>
              </a:lnSpc>
              <a:buClr>
                <a:schemeClr val="accent2"/>
              </a:buClr>
              <a:buSzPts val="1400"/>
              <a:buFont typeface="Anaheim"/>
              <a:buChar char="●"/>
            </a:pPr>
            <a:r>
              <a:rPr lang="en-US" dirty="0" err="1">
                <a:solidFill>
                  <a:schemeClr val="accent2"/>
                </a:solidFill>
                <a:latin typeface="Anaheim"/>
                <a:ea typeface="Anaheim"/>
                <a:cs typeface="Anaheim"/>
                <a:sym typeface="Anaheim"/>
              </a:rPr>
              <a:t>Elearning</a:t>
            </a:r>
            <a:r>
              <a:rPr lang="en-US" dirty="0">
                <a:solidFill>
                  <a:schemeClr val="accent2"/>
                </a:solidFill>
                <a:latin typeface="Anaheim"/>
                <a:ea typeface="Anaheim"/>
                <a:cs typeface="Anaheim"/>
                <a:sym typeface="Anaheim"/>
              </a:rPr>
              <a:t>: </a:t>
            </a:r>
          </a:p>
          <a:p>
            <a:pPr marL="139700" lvl="0">
              <a:lnSpc>
                <a:spcPct val="115000"/>
              </a:lnSpc>
              <a:buClr>
                <a:schemeClr val="accent2"/>
              </a:buClr>
              <a:buSzPts val="1400"/>
            </a:pPr>
            <a:r>
              <a:rPr lang="en-US" dirty="0">
                <a:solidFill>
                  <a:schemeClr val="accent2"/>
                </a:solidFill>
                <a:latin typeface="Anaheim"/>
                <a:ea typeface="Anaheim"/>
                <a:cs typeface="Anaheim"/>
                <a:sym typeface="Anaheim"/>
              </a:rPr>
              <a:t>	https://www.talentlms.com/elearning/what-is-elearning</a:t>
            </a:r>
          </a:p>
          <a:p>
            <a:pPr marL="457200" lvl="0" indent="-317500">
              <a:lnSpc>
                <a:spcPct val="115000"/>
              </a:lnSpc>
              <a:buClr>
                <a:schemeClr val="accent2"/>
              </a:buClr>
              <a:buSzPts val="1400"/>
              <a:buFont typeface="Anaheim"/>
              <a:buChar char="●"/>
            </a:pPr>
            <a:r>
              <a:rPr lang="en-US" dirty="0">
                <a:solidFill>
                  <a:schemeClr val="accent2"/>
                </a:solidFill>
                <a:latin typeface="Anaheim"/>
                <a:ea typeface="Anaheim"/>
                <a:cs typeface="Anaheim"/>
                <a:sym typeface="Anaheim"/>
              </a:rPr>
              <a:t>LMS: </a:t>
            </a:r>
          </a:p>
          <a:p>
            <a:pPr marL="139700" lvl="3">
              <a:lnSpc>
                <a:spcPct val="115000"/>
              </a:lnSpc>
              <a:buClr>
                <a:schemeClr val="accent2"/>
              </a:buClr>
              <a:buSzPts val="1400"/>
            </a:pPr>
            <a:r>
              <a:rPr lang="en-US" dirty="0">
                <a:solidFill>
                  <a:schemeClr val="accent2"/>
                </a:solidFill>
                <a:latin typeface="Anaheim"/>
                <a:ea typeface="Anaheim"/>
                <a:cs typeface="Anaheim"/>
                <a:sym typeface="Anaheim"/>
              </a:rPr>
              <a:t>	https://elearningindustry.com/the-20-best-learning-management-systems </a:t>
            </a:r>
            <a:endParaRPr dirty="0">
              <a:solidFill>
                <a:schemeClr val="accent2"/>
              </a:solidFill>
              <a:latin typeface="Anaheim"/>
              <a:ea typeface="Anaheim"/>
              <a:cs typeface="Anaheim"/>
              <a:sym typeface="Anaheim"/>
            </a:endParaRPr>
          </a:p>
        </p:txBody>
      </p:sp>
      <p:sp>
        <p:nvSpPr>
          <p:cNvPr id="842" name="Google Shape;842;p57"/>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Sources and Reference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sharpenSoften amount="-100000"/>
                    </a14:imgEffect>
                    <a14:imgEffect>
                      <a14:brightnessContrast bright="-33000" contrast="-20000"/>
                    </a14:imgEffect>
                  </a14:imgLayer>
                </a14:imgProps>
              </a:ext>
            </a:extLst>
          </a:blip>
          <a:srcRect/>
          <a:stretch>
            <a:fillRect t="-9000" b="-9000"/>
          </a:stretch>
        </a:blipFill>
        <a:effectLst/>
      </p:bgPr>
    </p:bg>
    <p:spTree>
      <p:nvGrpSpPr>
        <p:cNvPr id="1" name="Shape 406"/>
        <p:cNvGrpSpPr/>
        <p:nvPr/>
      </p:nvGrpSpPr>
      <p:grpSpPr>
        <a:xfrm>
          <a:off x="0" y="0"/>
          <a:ext cx="0" cy="0"/>
          <a:chOff x="0" y="0"/>
          <a:chExt cx="0" cy="0"/>
        </a:xfrm>
      </p:grpSpPr>
      <p:sp>
        <p:nvSpPr>
          <p:cNvPr id="407" name="Google Shape;407;p44"/>
          <p:cNvSpPr/>
          <p:nvPr/>
        </p:nvSpPr>
        <p:spPr>
          <a:xfrm>
            <a:off x="1391452" y="1198913"/>
            <a:ext cx="3818501" cy="2924261"/>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txBox="1">
            <a:spLocks noGrp="1"/>
          </p:cNvSpPr>
          <p:nvPr>
            <p:ph type="title"/>
          </p:nvPr>
        </p:nvSpPr>
        <p:spPr>
          <a:xfrm>
            <a:off x="230901" y="1198914"/>
            <a:ext cx="7521647" cy="3296400"/>
          </a:xfrm>
          <a:prstGeom prst="rect">
            <a:avLst/>
          </a:prstGeom>
        </p:spPr>
        <p:txBody>
          <a:bodyPr spcFirstLastPara="1" wrap="square" lIns="91425" tIns="91425" rIns="91425" bIns="91425" anchor="ctr" anchorCtr="0">
            <a:noAutofit/>
          </a:bodyPr>
          <a:lstStyle/>
          <a:p>
            <a:pPr lvl="0"/>
            <a:r>
              <a:rPr lang="en-US" sz="3200" b="1" dirty="0"/>
              <a:t>Education has remained broadly the same for hundreds of years. Technology is changing that, quickly. </a:t>
            </a:r>
            <a:br>
              <a:rPr lang="en-US" sz="3200" b="1" dirty="0"/>
            </a:br>
            <a:r>
              <a:rPr lang="en-US" sz="3200" b="1" dirty="0"/>
              <a:t>So what exactly is education technology or </a:t>
            </a:r>
            <a:r>
              <a:rPr lang="en-US" sz="3200" b="1" dirty="0" err="1"/>
              <a:t>edtech</a:t>
            </a:r>
            <a:r>
              <a:rPr lang="en-US" sz="3200" b="1" dirty="0"/>
              <a:t> as it is commonly termed?</a:t>
            </a:r>
            <a:endParaRPr sz="3200" b="1" dirty="0"/>
          </a:p>
        </p:txBody>
      </p:sp>
    </p:spTree>
    <p:extLst>
      <p:ext uri="{BB962C8B-B14F-4D97-AF65-F5344CB8AC3E}">
        <p14:creationId xmlns:p14="http://schemas.microsoft.com/office/powerpoint/2010/main" val="4051497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sp>
        <p:nvSpPr>
          <p:cNvPr id="243" name="Google Shape;243;p34"/>
          <p:cNvSpPr txBox="1">
            <a:spLocks noGrp="1"/>
          </p:cNvSpPr>
          <p:nvPr>
            <p:ph type="subTitle" idx="1"/>
          </p:nvPr>
        </p:nvSpPr>
        <p:spPr>
          <a:xfrm>
            <a:off x="618773" y="2115811"/>
            <a:ext cx="5060022" cy="2001194"/>
          </a:xfrm>
          <a:prstGeom prst="rect">
            <a:avLst/>
          </a:prstGeom>
        </p:spPr>
        <p:txBody>
          <a:bodyPr spcFirstLastPara="1" wrap="square" lIns="91425" tIns="91425" rIns="91425" bIns="91425" anchor="b" anchorCtr="0">
            <a:noAutofit/>
          </a:bodyPr>
          <a:lstStyle/>
          <a:p>
            <a:pPr marL="0" lvl="0" indent="0"/>
            <a:r>
              <a:rPr lang="en-US" dirty="0"/>
              <a:t>Educational technology, also known as </a:t>
            </a:r>
            <a:r>
              <a:rPr lang="en-US" dirty="0" err="1"/>
              <a:t>EduTech</a:t>
            </a:r>
            <a:r>
              <a:rPr lang="en-US" dirty="0"/>
              <a:t> or EdTech, is the combination of computer, it’s tool  and educational practices aimed at facilitating learning processes. </a:t>
            </a:r>
          </a:p>
          <a:p>
            <a:pPr marL="0" lvl="0" indent="0"/>
            <a:endParaRPr lang="en-US" dirty="0"/>
          </a:p>
          <a:p>
            <a:pPr marL="0" lvl="0" indent="0"/>
            <a:r>
              <a:rPr lang="en-US" dirty="0"/>
              <a:t>Thus educational technology creates, uses, and manages technological processes and educational resources to help improve user academic performance</a:t>
            </a:r>
            <a:endParaRPr dirty="0"/>
          </a:p>
        </p:txBody>
      </p:sp>
      <p:sp>
        <p:nvSpPr>
          <p:cNvPr id="13" name="Google Shape;252;p35">
            <a:extLst>
              <a:ext uri="{FF2B5EF4-FFF2-40B4-BE49-F238E27FC236}">
                <a16:creationId xmlns:a16="http://schemas.microsoft.com/office/drawing/2014/main" id="{193F3E3B-17ED-4701-AF8B-7309A3E42664}"/>
              </a:ext>
            </a:extLst>
          </p:cNvPr>
          <p:cNvSpPr txBox="1">
            <a:spLocks noGrp="1"/>
          </p:cNvSpPr>
          <p:nvPr>
            <p:ph type="ctrTitle"/>
          </p:nvPr>
        </p:nvSpPr>
        <p:spPr>
          <a:xfrm>
            <a:off x="491182" y="713146"/>
            <a:ext cx="5060022" cy="62669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dirty="0">
                <a:latin typeface="Anaheim"/>
              </a:rPr>
              <a:t>What Education Technology</a:t>
            </a:r>
            <a:endParaRPr sz="3200" dirty="0">
              <a:latin typeface="Anaheim"/>
            </a:endParaRPr>
          </a:p>
        </p:txBody>
      </p:sp>
      <p:pic>
        <p:nvPicPr>
          <p:cNvPr id="11" name="Picture 10">
            <a:extLst>
              <a:ext uri="{FF2B5EF4-FFF2-40B4-BE49-F238E27FC236}">
                <a16:creationId xmlns:a16="http://schemas.microsoft.com/office/drawing/2014/main" id="{EF6DCDE2-7E67-4E41-88CB-09DD7A1C07E4}"/>
              </a:ext>
            </a:extLst>
          </p:cNvPr>
          <p:cNvPicPr>
            <a:picLocks noChangeAspect="1"/>
          </p:cNvPicPr>
          <p:nvPr/>
        </p:nvPicPr>
        <p:blipFill>
          <a:blip r:embed="rId4"/>
          <a:stretch>
            <a:fillRect/>
          </a:stretch>
        </p:blipFill>
        <p:spPr>
          <a:xfrm>
            <a:off x="5551204" y="1771649"/>
            <a:ext cx="3387441" cy="18969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7"/>
        <p:cNvGrpSpPr/>
        <p:nvPr/>
      </p:nvGrpSpPr>
      <p:grpSpPr>
        <a:xfrm>
          <a:off x="0" y="0"/>
          <a:ext cx="0" cy="0"/>
          <a:chOff x="0" y="0"/>
          <a:chExt cx="0" cy="0"/>
        </a:xfrm>
      </p:grpSpPr>
      <p:sp>
        <p:nvSpPr>
          <p:cNvPr id="828" name="Google Shape;828;p56"/>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en-US" dirty="0"/>
              <a:t>Type of Education Technology Model</a:t>
            </a:r>
            <a:endParaRPr dirty="0">
              <a:solidFill>
                <a:schemeClr val="accent1"/>
              </a:solidFill>
            </a:endParaRPr>
          </a:p>
        </p:txBody>
      </p:sp>
      <p:sp>
        <p:nvSpPr>
          <p:cNvPr id="11" name="Google Shape;831;p56">
            <a:extLst>
              <a:ext uri="{FF2B5EF4-FFF2-40B4-BE49-F238E27FC236}">
                <a16:creationId xmlns:a16="http://schemas.microsoft.com/office/drawing/2014/main" id="{B2F5C5D0-C1CB-4896-A730-C35508082787}"/>
              </a:ext>
            </a:extLst>
          </p:cNvPr>
          <p:cNvSpPr txBox="1">
            <a:spLocks/>
          </p:cNvSpPr>
          <p:nvPr/>
        </p:nvSpPr>
        <p:spPr>
          <a:xfrm>
            <a:off x="520700" y="1044303"/>
            <a:ext cx="7793960" cy="2708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1pPr>
            <a:lvl2pPr marL="914400" marR="0" lvl="1"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2pPr>
            <a:lvl3pPr marL="1371600" marR="0" lvl="2"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3pPr>
            <a:lvl4pPr marL="1828800" marR="0" lvl="3"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4pPr>
            <a:lvl5pPr marL="2286000" marR="0" lvl="4"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5pPr>
            <a:lvl6pPr marL="2743200" marR="0" lvl="5"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6pPr>
            <a:lvl7pPr marL="3200400" marR="0" lvl="6"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7pPr>
            <a:lvl8pPr marL="3657600" marR="0" lvl="7" indent="-317500" algn="ctr" rtl="0">
              <a:lnSpc>
                <a:spcPct val="100000"/>
              </a:lnSpc>
              <a:spcBef>
                <a:spcPts val="1600"/>
              </a:spcBef>
              <a:spcAft>
                <a:spcPts val="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8pPr>
            <a:lvl9pPr marL="4114800" marR="0" lvl="8" indent="-317500" algn="ctr" rtl="0">
              <a:lnSpc>
                <a:spcPct val="100000"/>
              </a:lnSpc>
              <a:spcBef>
                <a:spcPts val="1600"/>
              </a:spcBef>
              <a:spcAft>
                <a:spcPts val="1600"/>
              </a:spcAft>
              <a:buClr>
                <a:schemeClr val="dk1"/>
              </a:buClr>
              <a:buSzPts val="1400"/>
              <a:buFont typeface="Anaheim"/>
              <a:buNone/>
              <a:defRPr sz="1400" b="0" i="0" u="none" strike="noStrike" cap="none">
                <a:solidFill>
                  <a:schemeClr val="accent2"/>
                </a:solidFill>
                <a:latin typeface="Anaheim"/>
                <a:ea typeface="Anaheim"/>
                <a:cs typeface="Anaheim"/>
                <a:sym typeface="Anaheim"/>
              </a:defRPr>
            </a:lvl9pPr>
          </a:lstStyle>
          <a:p>
            <a:pPr marL="0" indent="0" algn="l">
              <a:spcAft>
                <a:spcPts val="1600"/>
              </a:spcAft>
            </a:pPr>
            <a:r>
              <a:rPr lang="en-US" sz="1600" dirty="0"/>
              <a:t>Educational technology is the effective use of technological tools in learning. As a Concept, </a:t>
            </a:r>
            <a:r>
              <a:rPr lang="en-US" sz="1600" dirty="0" err="1"/>
              <a:t>іt</a:t>
            </a:r>
            <a:r>
              <a:rPr lang="en-US" sz="1600" dirty="0"/>
              <a:t> concerns an array of tools, such as media, machines and networking hardware, as well as considering underlying theoretical perspectives for their effective application.</a:t>
            </a:r>
          </a:p>
          <a:p>
            <a:pPr marL="285750" indent="-285750" algn="l">
              <a:spcAft>
                <a:spcPts val="1600"/>
              </a:spcAft>
              <a:buFont typeface="Arial" panose="020B0604020202020204" pitchFamily="34" charset="0"/>
              <a:buChar char="•"/>
            </a:pPr>
            <a:r>
              <a:rPr lang="en-US" sz="1600" dirty="0"/>
              <a:t>Synchronous and Asynchronous</a:t>
            </a:r>
          </a:p>
          <a:p>
            <a:pPr marL="285750" indent="-285750" algn="l">
              <a:spcAft>
                <a:spcPts val="1600"/>
              </a:spcAft>
              <a:buFont typeface="Arial" panose="020B0604020202020204" pitchFamily="34" charset="0"/>
              <a:buChar char="•"/>
            </a:pPr>
            <a:r>
              <a:rPr lang="en-US" sz="1600" dirty="0"/>
              <a:t>Linear Learning</a:t>
            </a:r>
          </a:p>
          <a:p>
            <a:pPr marL="285750" indent="-285750" algn="l">
              <a:spcAft>
                <a:spcPts val="1600"/>
              </a:spcAft>
              <a:buFont typeface="Arial" panose="020B0604020202020204" pitchFamily="34" charset="0"/>
              <a:buChar char="•"/>
            </a:pPr>
            <a:r>
              <a:rPr lang="en-US" sz="1600" dirty="0"/>
              <a:t>Collaborative Learning</a:t>
            </a:r>
          </a:p>
        </p:txBody>
      </p:sp>
    </p:spTree>
    <p:extLst>
      <p:ext uri="{BB962C8B-B14F-4D97-AF65-F5344CB8AC3E}">
        <p14:creationId xmlns:p14="http://schemas.microsoft.com/office/powerpoint/2010/main" val="11166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91C690-3CA3-41A3-991E-918449185371}"/>
              </a:ext>
            </a:extLst>
          </p:cNvPr>
          <p:cNvSpPr>
            <a:spLocks noGrp="1"/>
          </p:cNvSpPr>
          <p:nvPr>
            <p:ph type="body" idx="1"/>
          </p:nvPr>
        </p:nvSpPr>
        <p:spPr>
          <a:xfrm>
            <a:off x="1648452" y="1127051"/>
            <a:ext cx="6981423" cy="2466753"/>
          </a:xfrm>
        </p:spPr>
        <p:txBody>
          <a:bodyPr/>
          <a:lstStyle/>
          <a:p>
            <a:r>
              <a:rPr lang="en-US" sz="1600" dirty="0"/>
              <a:t>Synchronous learning refer to exchange of ideas and information with others participants during the same period. Examples are face-to-face discussion, online real-time live teacher instruction and feedback, Skype conversations, and chat rooms or virtual classroom where everyone is online and working collaboratively at the same time. Since students are working collaboratively, synchronized learning helps students create an open mind because they</a:t>
            </a:r>
            <a:br>
              <a:rPr lang="en-US" sz="1600" dirty="0"/>
            </a:br>
            <a:r>
              <a:rPr lang="en-US" sz="1600" dirty="0"/>
              <a:t>have to listen and learn from their peers. Synchronized learning fosters online awareness and improves many students writing skills.</a:t>
            </a:r>
          </a:p>
          <a:p>
            <a:r>
              <a:rPr lang="en-US" sz="1600" dirty="0"/>
              <a:t>.</a:t>
            </a:r>
          </a:p>
          <a:p>
            <a:pPr marL="158750" indent="0">
              <a:buNone/>
            </a:pPr>
            <a:endParaRPr lang="en-US" sz="1600" dirty="0"/>
          </a:p>
          <a:p>
            <a:pPr marL="158750" indent="0">
              <a:buNone/>
            </a:pPr>
            <a:endParaRPr lang="en-US" sz="1600" dirty="0"/>
          </a:p>
          <a:p>
            <a:pPr marL="158750" indent="0">
              <a:buNone/>
            </a:pPr>
            <a:endParaRPr lang="en-US" dirty="0"/>
          </a:p>
        </p:txBody>
      </p:sp>
      <p:sp>
        <p:nvSpPr>
          <p:cNvPr id="3" name="Title 2">
            <a:extLst>
              <a:ext uri="{FF2B5EF4-FFF2-40B4-BE49-F238E27FC236}">
                <a16:creationId xmlns:a16="http://schemas.microsoft.com/office/drawing/2014/main" id="{C020CB1D-BFC6-4CBF-874A-08B35366212C}"/>
              </a:ext>
            </a:extLst>
          </p:cNvPr>
          <p:cNvSpPr>
            <a:spLocks noGrp="1"/>
          </p:cNvSpPr>
          <p:nvPr>
            <p:ph type="ctrTitle"/>
          </p:nvPr>
        </p:nvSpPr>
        <p:spPr>
          <a:xfrm>
            <a:off x="999459" y="479433"/>
            <a:ext cx="5847908" cy="647618"/>
          </a:xfrm>
        </p:spPr>
        <p:txBody>
          <a:bodyPr/>
          <a:lstStyle/>
          <a:p>
            <a:r>
              <a:rPr lang="en-US" dirty="0"/>
              <a:t>Synchronous and Asynchronous</a:t>
            </a:r>
            <a:br>
              <a:rPr lang="en-US" dirty="0"/>
            </a:br>
            <a:endParaRPr lang="en-US" dirty="0"/>
          </a:p>
        </p:txBody>
      </p:sp>
    </p:spTree>
    <p:extLst>
      <p:ext uri="{BB962C8B-B14F-4D97-AF65-F5344CB8AC3E}">
        <p14:creationId xmlns:p14="http://schemas.microsoft.com/office/powerpoint/2010/main" val="3830321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91C690-3CA3-41A3-991E-918449185371}"/>
              </a:ext>
            </a:extLst>
          </p:cNvPr>
          <p:cNvSpPr>
            <a:spLocks noGrp="1"/>
          </p:cNvSpPr>
          <p:nvPr>
            <p:ph type="body" idx="1"/>
          </p:nvPr>
        </p:nvSpPr>
        <p:spPr>
          <a:xfrm>
            <a:off x="1648452" y="1127051"/>
            <a:ext cx="6981423" cy="2466753"/>
          </a:xfrm>
        </p:spPr>
        <p:txBody>
          <a:bodyPr/>
          <a:lstStyle/>
          <a:p>
            <a:r>
              <a:rPr lang="en-US" sz="1600" dirty="0"/>
              <a:t>Asynchronous learning may use technologies such as email, blogs, wikis, and discussion boards, as well as web-supported textbooks, hypertext documents, audio, video courses, and social networking using web. In asynchronous online courses, students proceed at their own pace. If they need to listen to a lecture a second time, or think about a question for a while, they may do so without fearing that they will hold back the rest of the class. Through online course, students can earn their diplomas more quickly, or repeat failed course without the embarrassment of being in a class with younger students. Students have access to an incredible variety of course, internships, sport or work and still graduate with their class</a:t>
            </a:r>
          </a:p>
          <a:p>
            <a:pPr marL="158750" indent="0">
              <a:buNone/>
            </a:pPr>
            <a:endParaRPr lang="en-US" sz="1600" dirty="0"/>
          </a:p>
          <a:p>
            <a:pPr marL="158750" indent="0">
              <a:buNone/>
            </a:pPr>
            <a:endParaRPr lang="en-US" dirty="0"/>
          </a:p>
        </p:txBody>
      </p:sp>
      <p:sp>
        <p:nvSpPr>
          <p:cNvPr id="3" name="Title 2">
            <a:extLst>
              <a:ext uri="{FF2B5EF4-FFF2-40B4-BE49-F238E27FC236}">
                <a16:creationId xmlns:a16="http://schemas.microsoft.com/office/drawing/2014/main" id="{C020CB1D-BFC6-4CBF-874A-08B35366212C}"/>
              </a:ext>
            </a:extLst>
          </p:cNvPr>
          <p:cNvSpPr>
            <a:spLocks noGrp="1"/>
          </p:cNvSpPr>
          <p:nvPr>
            <p:ph type="ctrTitle"/>
          </p:nvPr>
        </p:nvSpPr>
        <p:spPr>
          <a:xfrm>
            <a:off x="999458" y="479433"/>
            <a:ext cx="4720857" cy="647618"/>
          </a:xfrm>
        </p:spPr>
        <p:txBody>
          <a:bodyPr/>
          <a:lstStyle/>
          <a:p>
            <a:pPr marL="285750" indent="-285750" algn="l">
              <a:spcAft>
                <a:spcPts val="1600"/>
              </a:spcAft>
              <a:buFont typeface="Arial" panose="020B0604020202020204" pitchFamily="34" charset="0"/>
              <a:buChar char="•"/>
            </a:pPr>
            <a:r>
              <a:rPr lang="en-US" dirty="0"/>
              <a:t>Synchronous and Asynchronous</a:t>
            </a:r>
          </a:p>
        </p:txBody>
      </p:sp>
    </p:spTree>
    <p:extLst>
      <p:ext uri="{BB962C8B-B14F-4D97-AF65-F5344CB8AC3E}">
        <p14:creationId xmlns:p14="http://schemas.microsoft.com/office/powerpoint/2010/main" val="164665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91C690-3CA3-41A3-991E-918449185371}"/>
              </a:ext>
            </a:extLst>
          </p:cNvPr>
          <p:cNvSpPr>
            <a:spLocks noGrp="1"/>
          </p:cNvSpPr>
          <p:nvPr>
            <p:ph type="body" idx="1"/>
          </p:nvPr>
        </p:nvSpPr>
        <p:spPr>
          <a:xfrm>
            <a:off x="1648452" y="1127051"/>
            <a:ext cx="6981423" cy="2466753"/>
          </a:xfrm>
        </p:spPr>
        <p:txBody>
          <a:bodyPr/>
          <a:lstStyle/>
          <a:p>
            <a:pPr marL="158750" indent="0">
              <a:buNone/>
            </a:pPr>
            <a:r>
              <a:rPr lang="en-US" sz="1600" dirty="0"/>
              <a:t>Computer-based training(CBT) refers to self-paced learning activities delivered on a computer or handheld device such as a tablet or smartphone. CBT initially delivered content via CD-ROM, and typically presented content linearly, much like reading an online book or manual. For this reason, CBT is often used to teach static processes, such as using software or completing mathematical equations. Computer-based training is conceptually similar to web-based training(WBT) which are delivered via internet using a web browser.</a:t>
            </a:r>
          </a:p>
          <a:p>
            <a:pPr marL="158750" indent="0">
              <a:buNone/>
            </a:pPr>
            <a:endParaRPr lang="en-US" sz="1600" dirty="0"/>
          </a:p>
          <a:p>
            <a:pPr marL="158750" indent="0">
              <a:buNone/>
            </a:pPr>
            <a:r>
              <a:rPr lang="en-US" sz="1600" dirty="0"/>
              <a:t>Assessing learning in a CBT is often by assessments that can be easily scored by a computer such as multiple choice questions, drag-and-drop, radio button, simulation or other interactive means. Assessments are easily scored and recorded via online software, providing immediate end-user feedback and completion status. Users are often able to print completion records in the form of certificates.</a:t>
            </a:r>
          </a:p>
          <a:p>
            <a:pPr marL="158750" indent="0">
              <a:buNone/>
            </a:pPr>
            <a:endParaRPr lang="en-US" sz="1600" dirty="0"/>
          </a:p>
          <a:p>
            <a:pPr marL="158750" indent="0">
              <a:buNone/>
            </a:pPr>
            <a:endParaRPr lang="en-US" dirty="0"/>
          </a:p>
        </p:txBody>
      </p:sp>
      <p:sp>
        <p:nvSpPr>
          <p:cNvPr id="3" name="Title 2">
            <a:extLst>
              <a:ext uri="{FF2B5EF4-FFF2-40B4-BE49-F238E27FC236}">
                <a16:creationId xmlns:a16="http://schemas.microsoft.com/office/drawing/2014/main" id="{C020CB1D-BFC6-4CBF-874A-08B35366212C}"/>
              </a:ext>
            </a:extLst>
          </p:cNvPr>
          <p:cNvSpPr>
            <a:spLocks noGrp="1"/>
          </p:cNvSpPr>
          <p:nvPr>
            <p:ph type="ctrTitle"/>
          </p:nvPr>
        </p:nvSpPr>
        <p:spPr>
          <a:xfrm>
            <a:off x="999458" y="479433"/>
            <a:ext cx="4720857" cy="647618"/>
          </a:xfrm>
        </p:spPr>
        <p:txBody>
          <a:bodyPr/>
          <a:lstStyle/>
          <a:p>
            <a:pPr marL="285750" indent="-285750" algn="l">
              <a:spcAft>
                <a:spcPts val="1600"/>
              </a:spcAft>
              <a:buFont typeface="Arial" panose="020B0604020202020204" pitchFamily="34" charset="0"/>
              <a:buChar char="•"/>
            </a:pPr>
            <a:r>
              <a:rPr lang="en-US" b="1" dirty="0"/>
              <a:t>Linear Learning</a:t>
            </a:r>
            <a:endParaRPr lang="en-US" dirty="0"/>
          </a:p>
        </p:txBody>
      </p:sp>
    </p:spTree>
    <p:extLst>
      <p:ext uri="{BB962C8B-B14F-4D97-AF65-F5344CB8AC3E}">
        <p14:creationId xmlns:p14="http://schemas.microsoft.com/office/powerpoint/2010/main" val="1611920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91C690-3CA3-41A3-991E-918449185371}"/>
              </a:ext>
            </a:extLst>
          </p:cNvPr>
          <p:cNvSpPr>
            <a:spLocks noGrp="1"/>
          </p:cNvSpPr>
          <p:nvPr>
            <p:ph type="body" idx="1"/>
          </p:nvPr>
        </p:nvSpPr>
        <p:spPr>
          <a:xfrm>
            <a:off x="1648452" y="1127051"/>
            <a:ext cx="6981423" cy="2466753"/>
          </a:xfrm>
        </p:spPr>
        <p:txBody>
          <a:bodyPr/>
          <a:lstStyle/>
          <a:p>
            <a:pPr marL="158750" indent="0">
              <a:buNone/>
            </a:pPr>
            <a:r>
              <a:rPr lang="en-US" sz="1600" dirty="0"/>
              <a:t>Computer-supported collaborative learning(CSCL) uses instructional methods designed to encourage or require students to work together on learning tasks. CSCL is similar in concept to the terminology, “e-leaning 2.0” and “networked collaborative leaning”(NCL).</a:t>
            </a:r>
          </a:p>
          <a:p>
            <a:pPr marL="158750" indent="0">
              <a:buNone/>
            </a:pPr>
            <a:endParaRPr lang="en-US" sz="1600" dirty="0"/>
          </a:p>
          <a:p>
            <a:pPr marL="158750" indent="0">
              <a:buNone/>
            </a:pPr>
            <a:r>
              <a:rPr lang="en-US" sz="1600" dirty="0"/>
              <a:t>With technological Web 2.0 advances, sharing information between multiple people in a network has become much easier and use has increased. One of the main reasons for its usage state that it is “a breeding group for creative and engaging educational endeavors.</a:t>
            </a:r>
          </a:p>
          <a:p>
            <a:pPr marL="158750" indent="0">
              <a:buNone/>
            </a:pPr>
            <a:endParaRPr lang="en-US" sz="1600" dirty="0"/>
          </a:p>
          <a:p>
            <a:pPr marL="158750" indent="0">
              <a:buNone/>
            </a:pPr>
            <a:r>
              <a:rPr lang="en-US" sz="1600" dirty="0"/>
              <a:t>Using Web 2.0 social tools in the classroom allows for students and teachers to work collaboratively, discuss ideas, and promote information. The collaborative tools prepare students with technology skills necessary in today’s workforce.</a:t>
            </a:r>
          </a:p>
          <a:p>
            <a:pPr marL="158750" indent="0">
              <a:buNone/>
            </a:pPr>
            <a:endParaRPr lang="en-US" dirty="0"/>
          </a:p>
        </p:txBody>
      </p:sp>
      <p:sp>
        <p:nvSpPr>
          <p:cNvPr id="3" name="Title 2">
            <a:extLst>
              <a:ext uri="{FF2B5EF4-FFF2-40B4-BE49-F238E27FC236}">
                <a16:creationId xmlns:a16="http://schemas.microsoft.com/office/drawing/2014/main" id="{C020CB1D-BFC6-4CBF-874A-08B35366212C}"/>
              </a:ext>
            </a:extLst>
          </p:cNvPr>
          <p:cNvSpPr>
            <a:spLocks noGrp="1"/>
          </p:cNvSpPr>
          <p:nvPr>
            <p:ph type="ctrTitle"/>
          </p:nvPr>
        </p:nvSpPr>
        <p:spPr>
          <a:xfrm>
            <a:off x="999458" y="479433"/>
            <a:ext cx="4720857" cy="647618"/>
          </a:xfrm>
        </p:spPr>
        <p:txBody>
          <a:bodyPr/>
          <a:lstStyle/>
          <a:p>
            <a:pPr algn="l">
              <a:spcAft>
                <a:spcPts val="1600"/>
              </a:spcAft>
            </a:pPr>
            <a:r>
              <a:rPr lang="en-US" b="1" dirty="0"/>
              <a:t>Collaborative Learning</a:t>
            </a:r>
            <a:endParaRPr lang="en-US" dirty="0"/>
          </a:p>
        </p:txBody>
      </p:sp>
    </p:spTree>
    <p:extLst>
      <p:ext uri="{BB962C8B-B14F-4D97-AF65-F5344CB8AC3E}">
        <p14:creationId xmlns:p14="http://schemas.microsoft.com/office/powerpoint/2010/main" val="341292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8" name="Google Shape;428;p47"/>
          <p:cNvSpPr/>
          <p:nvPr/>
        </p:nvSpPr>
        <p:spPr>
          <a:xfrm>
            <a:off x="389863" y="4436841"/>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7"/>
          <p:cNvSpPr/>
          <p:nvPr/>
        </p:nvSpPr>
        <p:spPr>
          <a:xfrm rot="10800000">
            <a:off x="2875483" y="3022239"/>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B4373AC-671D-4F7B-A3B8-030FC49065DA}"/>
              </a:ext>
            </a:extLst>
          </p:cNvPr>
          <p:cNvGrpSpPr/>
          <p:nvPr/>
        </p:nvGrpSpPr>
        <p:grpSpPr>
          <a:xfrm>
            <a:off x="5553628" y="2910517"/>
            <a:ext cx="3420847" cy="1836511"/>
            <a:chOff x="5553628" y="2657126"/>
            <a:chExt cx="3420847" cy="1836511"/>
          </a:xfrm>
        </p:grpSpPr>
        <p:sp>
          <p:nvSpPr>
            <p:cNvPr id="431" name="Google Shape;431;p47"/>
            <p:cNvSpPr/>
            <p:nvPr/>
          </p:nvSpPr>
          <p:spPr>
            <a:xfrm>
              <a:off x="5553628" y="4017838"/>
              <a:ext cx="383700" cy="475799"/>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7"/>
            <p:cNvSpPr/>
            <p:nvPr/>
          </p:nvSpPr>
          <p:spPr>
            <a:xfrm rot="10800000">
              <a:off x="8590775" y="2657126"/>
              <a:ext cx="383700" cy="475799"/>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7"/>
          <p:cNvSpPr txBox="1">
            <a:spLocks noGrp="1"/>
          </p:cNvSpPr>
          <p:nvPr>
            <p:ph type="ctrTitle"/>
          </p:nvPr>
        </p:nvSpPr>
        <p:spPr>
          <a:xfrm>
            <a:off x="773563" y="362405"/>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Two Education Technology Models</a:t>
            </a:r>
            <a:endParaRPr sz="2400" dirty="0"/>
          </a:p>
        </p:txBody>
      </p:sp>
      <p:sp>
        <p:nvSpPr>
          <p:cNvPr id="434" name="Google Shape;434;p47"/>
          <p:cNvSpPr txBox="1">
            <a:spLocks noGrp="1"/>
          </p:cNvSpPr>
          <p:nvPr>
            <p:ph type="subTitle" idx="4294967295"/>
          </p:nvPr>
        </p:nvSpPr>
        <p:spPr>
          <a:xfrm>
            <a:off x="494131" y="3628349"/>
            <a:ext cx="2817466" cy="6708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offers the ability to  share material in all kinds of formats such as videos, slideshows, word documents, and PDFs. </a:t>
            </a:r>
            <a:endParaRPr dirty="0">
              <a:solidFill>
                <a:schemeClr val="accent2"/>
              </a:solidFill>
            </a:endParaRPr>
          </a:p>
        </p:txBody>
      </p:sp>
      <p:sp>
        <p:nvSpPr>
          <p:cNvPr id="435" name="Google Shape;435;p47"/>
          <p:cNvSpPr txBox="1">
            <a:spLocks noGrp="1"/>
          </p:cNvSpPr>
          <p:nvPr>
            <p:ph type="title" idx="4294967295"/>
          </p:nvPr>
        </p:nvSpPr>
        <p:spPr>
          <a:xfrm>
            <a:off x="175137" y="2754314"/>
            <a:ext cx="3136460" cy="11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eL</a:t>
            </a:r>
            <a:r>
              <a:rPr lang="en-US" dirty="0"/>
              <a:t>earning</a:t>
            </a:r>
            <a:endParaRPr dirty="0">
              <a:solidFill>
                <a:schemeClr val="dk1"/>
              </a:solidFill>
            </a:endParaRPr>
          </a:p>
        </p:txBody>
      </p:sp>
      <p:sp>
        <p:nvSpPr>
          <p:cNvPr id="436" name="Google Shape;436;p47"/>
          <p:cNvSpPr txBox="1">
            <a:spLocks noGrp="1"/>
          </p:cNvSpPr>
          <p:nvPr>
            <p:ph type="subTitle" idx="4294967295"/>
          </p:nvPr>
        </p:nvSpPr>
        <p:spPr>
          <a:xfrm>
            <a:off x="5710604" y="3521297"/>
            <a:ext cx="3263872" cy="1370921"/>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online learning environment that allows for live interaction between the tutor and the learners as they are participating in learning activities</a:t>
            </a:r>
            <a:endParaRPr dirty="0">
              <a:solidFill>
                <a:schemeClr val="accent2"/>
              </a:solidFill>
            </a:endParaRPr>
          </a:p>
        </p:txBody>
      </p:sp>
      <p:sp>
        <p:nvSpPr>
          <p:cNvPr id="437" name="Google Shape;437;p47"/>
          <p:cNvSpPr txBox="1">
            <a:spLocks noGrp="1"/>
          </p:cNvSpPr>
          <p:nvPr>
            <p:ph type="title" idx="4294967295"/>
          </p:nvPr>
        </p:nvSpPr>
        <p:spPr>
          <a:xfrm>
            <a:off x="5553628" y="2623954"/>
            <a:ext cx="3327839" cy="11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Virtual Class</a:t>
            </a:r>
            <a:endParaRPr dirty="0">
              <a:solidFill>
                <a:schemeClr val="dk1"/>
              </a:solidFill>
            </a:endParaRPr>
          </a:p>
        </p:txBody>
      </p:sp>
      <p:grpSp>
        <p:nvGrpSpPr>
          <p:cNvPr id="16" name="Google Shape;11750;p79">
            <a:extLst>
              <a:ext uri="{FF2B5EF4-FFF2-40B4-BE49-F238E27FC236}">
                <a16:creationId xmlns:a16="http://schemas.microsoft.com/office/drawing/2014/main" id="{044F5370-5B29-42A7-BE87-DB353A251EFE}"/>
              </a:ext>
            </a:extLst>
          </p:cNvPr>
          <p:cNvGrpSpPr/>
          <p:nvPr/>
        </p:nvGrpSpPr>
        <p:grpSpPr>
          <a:xfrm>
            <a:off x="3520784" y="1052665"/>
            <a:ext cx="1442931" cy="1573367"/>
            <a:chOff x="3122257" y="1508594"/>
            <a:chExt cx="294850" cy="349434"/>
          </a:xfrm>
          <a:solidFill>
            <a:schemeClr val="tx1"/>
          </a:solidFill>
        </p:grpSpPr>
        <p:sp>
          <p:nvSpPr>
            <p:cNvPr id="17" name="Google Shape;11751;p79">
              <a:extLst>
                <a:ext uri="{FF2B5EF4-FFF2-40B4-BE49-F238E27FC236}">
                  <a16:creationId xmlns:a16="http://schemas.microsoft.com/office/drawing/2014/main" id="{55AFE990-2E7D-45BB-8F1E-B4DFA039AA7E}"/>
                </a:ext>
              </a:extLst>
            </p:cNvPr>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752;p79">
              <a:extLst>
                <a:ext uri="{FF2B5EF4-FFF2-40B4-BE49-F238E27FC236}">
                  <a16:creationId xmlns:a16="http://schemas.microsoft.com/office/drawing/2014/main" id="{06328714-F6DB-4288-9AE6-BA8483B0AC2B}"/>
                </a:ext>
              </a:extLst>
            </p:cNvPr>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53;p79">
              <a:extLst>
                <a:ext uri="{FF2B5EF4-FFF2-40B4-BE49-F238E27FC236}">
                  <a16:creationId xmlns:a16="http://schemas.microsoft.com/office/drawing/2014/main" id="{F6AB6120-EC33-42D8-8D26-CF27B6054DF1}"/>
                </a:ext>
              </a:extLst>
            </p:cNvPr>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54;p79">
              <a:extLst>
                <a:ext uri="{FF2B5EF4-FFF2-40B4-BE49-F238E27FC236}">
                  <a16:creationId xmlns:a16="http://schemas.microsoft.com/office/drawing/2014/main" id="{09D8C130-6855-4FB9-9BE4-0914AA0D19C7}"/>
                </a:ext>
              </a:extLst>
            </p:cNvPr>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55;p79">
              <a:extLst>
                <a:ext uri="{FF2B5EF4-FFF2-40B4-BE49-F238E27FC236}">
                  <a16:creationId xmlns:a16="http://schemas.microsoft.com/office/drawing/2014/main" id="{3EB55D02-80B6-4821-8153-8092B2A823A3}"/>
                </a:ext>
              </a:extLst>
            </p:cNvPr>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 name="Connector: Elbow 3">
            <a:extLst>
              <a:ext uri="{FF2B5EF4-FFF2-40B4-BE49-F238E27FC236}">
                <a16:creationId xmlns:a16="http://schemas.microsoft.com/office/drawing/2014/main" id="{84BD53A4-7AC0-4324-8736-5F4664A3354C}"/>
              </a:ext>
            </a:extLst>
          </p:cNvPr>
          <p:cNvCxnSpPr>
            <a:cxnSpLocks/>
            <a:endCxn id="437" idx="0"/>
          </p:cNvCxnSpPr>
          <p:nvPr/>
        </p:nvCxnSpPr>
        <p:spPr>
          <a:xfrm>
            <a:off x="4844013" y="1478589"/>
            <a:ext cx="2373535" cy="1145365"/>
          </a:xfrm>
          <a:prstGeom prst="bentConnector2">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B803F08F-5A85-4D22-824E-A83E85F55395}"/>
              </a:ext>
            </a:extLst>
          </p:cNvPr>
          <p:cNvCxnSpPr>
            <a:cxnSpLocks/>
            <a:endCxn id="435" idx="0"/>
          </p:cNvCxnSpPr>
          <p:nvPr/>
        </p:nvCxnSpPr>
        <p:spPr>
          <a:xfrm rot="10800000" flipV="1">
            <a:off x="1743367" y="1573872"/>
            <a:ext cx="2010836" cy="1180442"/>
          </a:xfrm>
          <a:prstGeom prst="bentConnector2">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theme/theme1.xml><?xml version="1.0" encoding="utf-8"?>
<a:theme xmlns:a="http://schemas.openxmlformats.org/drawingml/2006/main" name="COVID-19 by Slidesgo">
  <a:themeElements>
    <a:clrScheme name="Simple Light">
      <a:dk1>
        <a:srgbClr val="FFFFFF"/>
      </a:dk1>
      <a:lt1>
        <a:srgbClr val="08031F"/>
      </a:lt1>
      <a:dk2>
        <a:srgbClr val="00B661"/>
      </a:dk2>
      <a:lt2>
        <a:srgbClr val="67F19B"/>
      </a:lt2>
      <a:accent1>
        <a:srgbClr val="27FF78"/>
      </a:accent1>
      <a:accent2>
        <a:srgbClr val="FFFFFF"/>
      </a:accent2>
      <a:accent3>
        <a:srgbClr val="08031F"/>
      </a:accent3>
      <a:accent4>
        <a:srgbClr val="00B661"/>
      </a:accent4>
      <a:accent5>
        <a:srgbClr val="00C5FF"/>
      </a:accent5>
      <a:accent6>
        <a:srgbClr val="27FF7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755</TotalTime>
  <Words>1314</Words>
  <Application>Microsoft Office PowerPoint</Application>
  <PresentationFormat>On-screen Show (16:9)</PresentationFormat>
  <Paragraphs>92</Paragraphs>
  <Slides>17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Anaheim</vt:lpstr>
      <vt:lpstr>Arial</vt:lpstr>
      <vt:lpstr>Bahiana</vt:lpstr>
      <vt:lpstr>Muli Regular</vt:lpstr>
      <vt:lpstr>Saira Semi Condensed</vt:lpstr>
      <vt:lpstr>Saira SemiCondensed Medium</vt:lpstr>
      <vt:lpstr>Saira SemiCondensed SemiBold</vt:lpstr>
      <vt:lpstr>COVID-19 by Slidesgo</vt:lpstr>
      <vt:lpstr>EDUTECH</vt:lpstr>
      <vt:lpstr>Education has remained broadly the same for hundreds of years. Technology is changing that, quickly.  So what exactly is education technology or edtech as it is commonly termed?</vt:lpstr>
      <vt:lpstr>What Education Technology</vt:lpstr>
      <vt:lpstr>3 Type of Education Technology Model</vt:lpstr>
      <vt:lpstr>Synchronous and Asynchronous </vt:lpstr>
      <vt:lpstr>Synchronous and Asynchronous</vt:lpstr>
      <vt:lpstr>Linear Learning</vt:lpstr>
      <vt:lpstr>Collaborative Learning</vt:lpstr>
      <vt:lpstr>The Two Education Technology Models</vt:lpstr>
      <vt:lpstr>eLearning System</vt:lpstr>
      <vt:lpstr>E-learning Systems</vt:lpstr>
      <vt:lpstr>Learning Management Systems</vt:lpstr>
      <vt:lpstr>LMS Application</vt:lpstr>
      <vt:lpstr>Virtual Classroom</vt:lpstr>
      <vt:lpstr>Virtual Classroom</vt:lpstr>
      <vt:lpstr>Virtual Classroom Application</vt:lpstr>
      <vt:lpstr>Sources and Reference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EDUTECH</dc:title>
  <dc:creator>Andrew Quaye</dc:creator>
  <cp:lastModifiedBy>Andrew Quaye</cp:lastModifiedBy>
  <cp:revision>22</cp:revision>
  <dcterms:modified xsi:type="dcterms:W3CDTF">2020-05-16T18:42:49Z</dcterms:modified>
</cp:coreProperties>
</file>